
<file path=[Content_Types].xml><?xml version="1.0" encoding="utf-8"?>
<Types xmlns="http://schemas.openxmlformats.org/package/2006/content-types">
  <Default Extension="png" ContentType="image/png"/>
  <Default Extension="web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avif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309" r:id="rId3"/>
    <p:sldId id="284" r:id="rId4"/>
    <p:sldId id="285" r:id="rId5"/>
    <p:sldId id="257" r:id="rId6"/>
    <p:sldId id="286" r:id="rId7"/>
    <p:sldId id="287" r:id="rId8"/>
    <p:sldId id="260" r:id="rId9"/>
    <p:sldId id="261" r:id="rId10"/>
    <p:sldId id="288" r:id="rId11"/>
    <p:sldId id="263" r:id="rId12"/>
    <p:sldId id="289" r:id="rId13"/>
    <p:sldId id="290" r:id="rId14"/>
    <p:sldId id="291" r:id="rId15"/>
    <p:sldId id="292" r:id="rId16"/>
    <p:sldId id="293" r:id="rId17"/>
    <p:sldId id="310" r:id="rId18"/>
    <p:sldId id="294" r:id="rId19"/>
    <p:sldId id="295" r:id="rId20"/>
    <p:sldId id="296" r:id="rId21"/>
    <p:sldId id="297" r:id="rId22"/>
    <p:sldId id="298" r:id="rId23"/>
    <p:sldId id="311" r:id="rId24"/>
    <p:sldId id="299" r:id="rId25"/>
    <p:sldId id="300" r:id="rId26"/>
    <p:sldId id="301" r:id="rId27"/>
    <p:sldId id="302" r:id="rId28"/>
    <p:sldId id="303" r:id="rId29"/>
    <p:sldId id="304" r:id="rId30"/>
    <p:sldId id="305" r:id="rId31"/>
    <p:sldId id="306" r:id="rId32"/>
    <p:sldId id="307" r:id="rId33"/>
    <p:sldId id="308" r:id="rId34"/>
    <p:sldId id="312" r:id="rId35"/>
  </p:sldIdLst>
  <p:sldSz cx="6858000" cy="9144000" type="screen4x3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risnik" initials="K" lastIdx="5" clrIdx="0">
    <p:extLst>
      <p:ext uri="{19B8F6BF-5375-455C-9EA6-DF929625EA0E}">
        <p15:presenceInfo xmlns:p15="http://schemas.microsoft.com/office/powerpoint/2012/main" userId="Korisnik" providerId="None"/>
      </p:ext>
    </p:extLst>
  </p:cmAuthor>
  <p:cmAuthor id="2" name="Microsoftov račun" initials="Mr" lastIdx="1" clrIdx="1">
    <p:extLst>
      <p:ext uri="{19B8F6BF-5375-455C-9EA6-DF929625EA0E}">
        <p15:presenceInfo xmlns:p15="http://schemas.microsoft.com/office/powerpoint/2012/main" userId="8358aeb75319d15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 varScale="1">
        <p:scale>
          <a:sx n="82" d="100"/>
          <a:sy n="82" d="100"/>
        </p:scale>
        <p:origin x="3042" y="10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1161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5-12-17T10:24:31.659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CE9F7B-B65D-41D5-A769-A7A89C3776B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D8288160-418A-411B-8267-B06D077BC821}">
      <dgm:prSet phldrT="[Teks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hr-HR" sz="2800" b="1" dirty="0" smtClean="0">
              <a:solidFill>
                <a:schemeClr val="accent6">
                  <a:lumMod val="75000"/>
                </a:schemeClr>
              </a:solidFill>
            </a:rPr>
            <a:t>Općinsko vijeće</a:t>
          </a:r>
          <a:endParaRPr lang="hr-HR" sz="2800" b="1" dirty="0">
            <a:solidFill>
              <a:schemeClr val="accent6">
                <a:lumMod val="75000"/>
              </a:schemeClr>
            </a:solidFill>
          </a:endParaRPr>
        </a:p>
      </dgm:t>
    </dgm:pt>
    <dgm:pt modelId="{58DCCBEC-90BF-4D1F-9363-743E07E49A76}" type="parTrans" cxnId="{AB815BE5-6E9E-4195-81B5-D3D731EA3293}">
      <dgm:prSet/>
      <dgm:spPr/>
      <dgm:t>
        <a:bodyPr/>
        <a:lstStyle/>
        <a:p>
          <a:endParaRPr lang="hr-HR"/>
        </a:p>
      </dgm:t>
    </dgm:pt>
    <dgm:pt modelId="{325CDDE9-FA3D-42BF-87BC-BE90D8AD490D}" type="sibTrans" cxnId="{AB815BE5-6E9E-4195-81B5-D3D731EA3293}">
      <dgm:prSet/>
      <dgm:spPr/>
      <dgm:t>
        <a:bodyPr/>
        <a:lstStyle/>
        <a:p>
          <a:endParaRPr lang="hr-HR"/>
        </a:p>
      </dgm:t>
    </dgm:pt>
    <dgm:pt modelId="{56AD8E79-1731-4210-B834-2DD0FB272E45}">
      <dgm:prSet phldrT="[Tekst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hr-HR" sz="2800" b="1" dirty="0" smtClean="0">
              <a:solidFill>
                <a:schemeClr val="accent6">
                  <a:lumMod val="75000"/>
                </a:schemeClr>
              </a:solidFill>
            </a:rPr>
            <a:t>Općinski načelnik</a:t>
          </a:r>
          <a:endParaRPr lang="hr-HR" sz="2800" b="1" dirty="0">
            <a:solidFill>
              <a:schemeClr val="accent6">
                <a:lumMod val="75000"/>
              </a:schemeClr>
            </a:solidFill>
          </a:endParaRPr>
        </a:p>
      </dgm:t>
    </dgm:pt>
    <dgm:pt modelId="{B26B7C29-03A5-4307-B53A-34F5F37EF9A7}" type="parTrans" cxnId="{144C3876-36F3-4258-9A36-9BB4A2CD3BF0}">
      <dgm:prSet/>
      <dgm:spPr/>
      <dgm:t>
        <a:bodyPr/>
        <a:lstStyle/>
        <a:p>
          <a:endParaRPr lang="hr-HR"/>
        </a:p>
      </dgm:t>
    </dgm:pt>
    <dgm:pt modelId="{AB2E6CFE-D5A5-4A01-A5AF-0955BF550C1B}" type="sibTrans" cxnId="{144C3876-36F3-4258-9A36-9BB4A2CD3BF0}">
      <dgm:prSet/>
      <dgm:spPr/>
      <dgm:t>
        <a:bodyPr/>
        <a:lstStyle/>
        <a:p>
          <a:endParaRPr lang="hr-HR"/>
        </a:p>
      </dgm:t>
    </dgm:pt>
    <dgm:pt modelId="{BBEA8129-4C1A-4F81-8B0F-8E0589F0E416}">
      <dgm:prSet phldrT="[Teks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hr-HR" sz="2800" b="1" dirty="0" smtClean="0">
              <a:solidFill>
                <a:schemeClr val="accent6">
                  <a:lumMod val="75000"/>
                </a:schemeClr>
              </a:solidFill>
            </a:rPr>
            <a:t>Jedinstveni upravni odjel</a:t>
          </a:r>
          <a:endParaRPr lang="hr-HR" sz="2800" b="1" dirty="0">
            <a:solidFill>
              <a:schemeClr val="accent6">
                <a:lumMod val="75000"/>
              </a:schemeClr>
            </a:solidFill>
          </a:endParaRPr>
        </a:p>
      </dgm:t>
    </dgm:pt>
    <dgm:pt modelId="{5D1CCC4F-4615-4353-9D56-7F37386E5522}" type="parTrans" cxnId="{6441DE7C-72A9-4126-9A66-3C251E430D51}">
      <dgm:prSet/>
      <dgm:spPr/>
      <dgm:t>
        <a:bodyPr/>
        <a:lstStyle/>
        <a:p>
          <a:endParaRPr lang="hr-HR"/>
        </a:p>
      </dgm:t>
    </dgm:pt>
    <dgm:pt modelId="{DDC63C76-6117-466E-992A-CE192C59A018}" type="sibTrans" cxnId="{6441DE7C-72A9-4126-9A66-3C251E430D51}">
      <dgm:prSet/>
      <dgm:spPr/>
      <dgm:t>
        <a:bodyPr/>
        <a:lstStyle/>
        <a:p>
          <a:endParaRPr lang="hr-HR"/>
        </a:p>
      </dgm:t>
    </dgm:pt>
    <dgm:pt modelId="{A43BB647-79AF-4F56-92D1-12759E3857B5}" type="pres">
      <dgm:prSet presAssocID="{74CE9F7B-B65D-41D5-A769-A7A89C3776B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91E0E736-AAC0-4D5E-9AB3-BAFA51556F3B}" type="pres">
      <dgm:prSet presAssocID="{D8288160-418A-411B-8267-B06D077BC821}" presName="node" presStyleLbl="node1" presStyleIdx="0" presStyleCnt="3" custLinFactY="100000" custLinFactNeighborX="-5569" custLinFactNeighborY="13152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8980DAD-B176-4730-8101-835A811BFDBA}" type="pres">
      <dgm:prSet presAssocID="{325CDDE9-FA3D-42BF-87BC-BE90D8AD490D}" presName="sibTrans" presStyleCnt="0"/>
      <dgm:spPr/>
    </dgm:pt>
    <dgm:pt modelId="{45984FB2-42AE-49C5-A0D3-CF443970022F}" type="pres">
      <dgm:prSet presAssocID="{56AD8E79-1731-4210-B834-2DD0FB272E45}" presName="node" presStyleLbl="node1" presStyleIdx="1" presStyleCnt="3" custLinFactY="-8261" custLinFactNeighborX="-5569" custLinFactNeighborY="-10000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A42D7ED-2A60-4A09-A84E-0552C7FA5D12}" type="pres">
      <dgm:prSet presAssocID="{AB2E6CFE-D5A5-4A01-A5AF-0955BF550C1B}" presName="sibTrans" presStyleCnt="0"/>
      <dgm:spPr/>
    </dgm:pt>
    <dgm:pt modelId="{D74F58EB-0272-4874-BAB7-129A673666F4}" type="pres">
      <dgm:prSet presAssocID="{BBEA8129-4C1A-4F81-8B0F-8E0589F0E416}" presName="node" presStyleLbl="node1" presStyleIdx="2" presStyleCnt="3" custLinFactY="-15474" custLinFactNeighborX="-5569" custLinFactNeighborY="-10000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6441DE7C-72A9-4126-9A66-3C251E430D51}" srcId="{74CE9F7B-B65D-41D5-A769-A7A89C3776BC}" destId="{BBEA8129-4C1A-4F81-8B0F-8E0589F0E416}" srcOrd="2" destOrd="0" parTransId="{5D1CCC4F-4615-4353-9D56-7F37386E5522}" sibTransId="{DDC63C76-6117-466E-992A-CE192C59A018}"/>
    <dgm:cxn modelId="{A850FA2E-6171-4766-A2EF-50042EC6619B}" type="presOf" srcId="{BBEA8129-4C1A-4F81-8B0F-8E0589F0E416}" destId="{D74F58EB-0272-4874-BAB7-129A673666F4}" srcOrd="0" destOrd="0" presId="urn:microsoft.com/office/officeart/2005/8/layout/default"/>
    <dgm:cxn modelId="{AB815BE5-6E9E-4195-81B5-D3D731EA3293}" srcId="{74CE9F7B-B65D-41D5-A769-A7A89C3776BC}" destId="{D8288160-418A-411B-8267-B06D077BC821}" srcOrd="0" destOrd="0" parTransId="{58DCCBEC-90BF-4D1F-9363-743E07E49A76}" sibTransId="{325CDDE9-FA3D-42BF-87BC-BE90D8AD490D}"/>
    <dgm:cxn modelId="{7CC220B3-B4AA-43DA-9924-92703EE85CDC}" type="presOf" srcId="{D8288160-418A-411B-8267-B06D077BC821}" destId="{91E0E736-AAC0-4D5E-9AB3-BAFA51556F3B}" srcOrd="0" destOrd="0" presId="urn:microsoft.com/office/officeart/2005/8/layout/default"/>
    <dgm:cxn modelId="{097DE938-33A4-4214-BECA-F1411DB3766C}" type="presOf" srcId="{56AD8E79-1731-4210-B834-2DD0FB272E45}" destId="{45984FB2-42AE-49C5-A0D3-CF443970022F}" srcOrd="0" destOrd="0" presId="urn:microsoft.com/office/officeart/2005/8/layout/default"/>
    <dgm:cxn modelId="{A1F2FF75-8CF1-4F30-849E-AACF8E3ABCE3}" type="presOf" srcId="{74CE9F7B-B65D-41D5-A769-A7A89C3776BC}" destId="{A43BB647-79AF-4F56-92D1-12759E3857B5}" srcOrd="0" destOrd="0" presId="urn:microsoft.com/office/officeart/2005/8/layout/default"/>
    <dgm:cxn modelId="{144C3876-36F3-4258-9A36-9BB4A2CD3BF0}" srcId="{74CE9F7B-B65D-41D5-A769-A7A89C3776BC}" destId="{56AD8E79-1731-4210-B834-2DD0FB272E45}" srcOrd="1" destOrd="0" parTransId="{B26B7C29-03A5-4307-B53A-34F5F37EF9A7}" sibTransId="{AB2E6CFE-D5A5-4A01-A5AF-0955BF550C1B}"/>
    <dgm:cxn modelId="{64085F51-9667-43EE-9DCE-2BABD75CD9FA}" type="presParOf" srcId="{A43BB647-79AF-4F56-92D1-12759E3857B5}" destId="{91E0E736-AAC0-4D5E-9AB3-BAFA51556F3B}" srcOrd="0" destOrd="0" presId="urn:microsoft.com/office/officeart/2005/8/layout/default"/>
    <dgm:cxn modelId="{611367A8-6D59-44D0-BA6F-562CDA67DB8D}" type="presParOf" srcId="{A43BB647-79AF-4F56-92D1-12759E3857B5}" destId="{D8980DAD-B176-4730-8101-835A811BFDBA}" srcOrd="1" destOrd="0" presId="urn:microsoft.com/office/officeart/2005/8/layout/default"/>
    <dgm:cxn modelId="{A1697267-1013-4940-8982-8B588289CFD8}" type="presParOf" srcId="{A43BB647-79AF-4F56-92D1-12759E3857B5}" destId="{45984FB2-42AE-49C5-A0D3-CF443970022F}" srcOrd="2" destOrd="0" presId="urn:microsoft.com/office/officeart/2005/8/layout/default"/>
    <dgm:cxn modelId="{6A78C596-8978-4DC3-B962-BD675041F428}" type="presParOf" srcId="{A43BB647-79AF-4F56-92D1-12759E3857B5}" destId="{BA42D7ED-2A60-4A09-A84E-0552C7FA5D12}" srcOrd="3" destOrd="0" presId="urn:microsoft.com/office/officeart/2005/8/layout/default"/>
    <dgm:cxn modelId="{4F28B12A-0FA4-407E-862B-EA253B71F8EE}" type="presParOf" srcId="{A43BB647-79AF-4F56-92D1-12759E3857B5}" destId="{D74F58EB-0272-4874-BAB7-129A673666F4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534B91-3258-4BBC-BA98-54E9EFD32287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B767CCAC-8841-4D46-8B82-3658468AF378}">
      <dgm:prSet phldrT="[Teks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hr-HR" sz="1400" b="1" dirty="0" smtClean="0">
              <a:solidFill>
                <a:schemeClr val="accent6">
                  <a:lumMod val="50000"/>
                </a:schemeClr>
              </a:solidFill>
            </a:rPr>
            <a:t>1. Zakon o proračunu (N.N. br.144/21.)</a:t>
          </a:r>
          <a:endParaRPr lang="hr-HR" sz="1400" b="1" dirty="0">
            <a:solidFill>
              <a:schemeClr val="accent6">
                <a:lumMod val="50000"/>
              </a:schemeClr>
            </a:solidFill>
          </a:endParaRPr>
        </a:p>
      </dgm:t>
    </dgm:pt>
    <dgm:pt modelId="{FFF76FBD-62C9-4BCC-B4D0-3CC358FD778B}" type="parTrans" cxnId="{EEF1EF57-EDC2-4F45-8E87-98C5D47A87FB}">
      <dgm:prSet/>
      <dgm:spPr/>
      <dgm:t>
        <a:bodyPr/>
        <a:lstStyle/>
        <a:p>
          <a:endParaRPr lang="hr-HR"/>
        </a:p>
      </dgm:t>
    </dgm:pt>
    <dgm:pt modelId="{25C14791-10D1-4467-A0D1-14E0C7B77ECA}" type="sibTrans" cxnId="{EEF1EF57-EDC2-4F45-8E87-98C5D47A87FB}">
      <dgm:prSet/>
      <dgm:spPr/>
      <dgm:t>
        <a:bodyPr/>
        <a:lstStyle/>
        <a:p>
          <a:endParaRPr lang="hr-HR"/>
        </a:p>
      </dgm:t>
    </dgm:pt>
    <dgm:pt modelId="{9BD6E074-4E75-43A8-867E-AA3D8E6087FD}">
      <dgm:prSet phldrT="[Teks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hr-HR" sz="1400" b="1" dirty="0" smtClean="0">
              <a:solidFill>
                <a:schemeClr val="accent6">
                  <a:lumMod val="50000"/>
                </a:schemeClr>
              </a:solidFill>
            </a:rPr>
            <a:t>2. Ministarstvo financija  (upute za izradu proračuna)</a:t>
          </a:r>
          <a:endParaRPr lang="hr-HR" sz="1400" b="1" dirty="0">
            <a:solidFill>
              <a:schemeClr val="accent6">
                <a:lumMod val="50000"/>
              </a:schemeClr>
            </a:solidFill>
          </a:endParaRPr>
        </a:p>
      </dgm:t>
    </dgm:pt>
    <dgm:pt modelId="{DD63EEFA-6194-413D-85C5-DF2AFE49197E}" type="parTrans" cxnId="{43C57686-4AF0-4D0C-BE58-621A30C71FB1}">
      <dgm:prSet/>
      <dgm:spPr/>
      <dgm:t>
        <a:bodyPr/>
        <a:lstStyle/>
        <a:p>
          <a:endParaRPr lang="hr-HR"/>
        </a:p>
      </dgm:t>
    </dgm:pt>
    <dgm:pt modelId="{37E96FD6-D437-4ADB-A20A-CC66FB13CB2A}" type="sibTrans" cxnId="{43C57686-4AF0-4D0C-BE58-621A30C71FB1}">
      <dgm:prSet/>
      <dgm:spPr/>
      <dgm:t>
        <a:bodyPr/>
        <a:lstStyle/>
        <a:p>
          <a:endParaRPr lang="hr-HR"/>
        </a:p>
      </dgm:t>
    </dgm:pt>
    <dgm:pt modelId="{E066B256-FEC4-4B75-AB79-39988E7F0CD9}">
      <dgm:prSet phldrT="[Teks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hr-HR" sz="1400" b="1" dirty="0" smtClean="0">
              <a:solidFill>
                <a:schemeClr val="accent6">
                  <a:lumMod val="50000"/>
                </a:schemeClr>
              </a:solidFill>
            </a:rPr>
            <a:t>3. Načelnik utvrđuje Prijedlog proračuna i dostavlja Općinskom vijeću do 1</a:t>
          </a:r>
          <a:r>
            <a:rPr lang="hr-HR" sz="1300" b="1" dirty="0" smtClean="0">
              <a:solidFill>
                <a:schemeClr val="accent6">
                  <a:lumMod val="50000"/>
                </a:schemeClr>
              </a:solidFill>
            </a:rPr>
            <a:t>5. studenoga</a:t>
          </a:r>
          <a:endParaRPr lang="hr-HR" sz="1300" b="1" dirty="0">
            <a:solidFill>
              <a:schemeClr val="accent6">
                <a:lumMod val="50000"/>
              </a:schemeClr>
            </a:solidFill>
          </a:endParaRPr>
        </a:p>
      </dgm:t>
    </dgm:pt>
    <dgm:pt modelId="{58C1F805-9A2D-4ECF-AA26-4860D185D981}" type="parTrans" cxnId="{C9639EF0-F967-4B8A-BEF2-9798AE57E4EC}">
      <dgm:prSet/>
      <dgm:spPr/>
      <dgm:t>
        <a:bodyPr/>
        <a:lstStyle/>
        <a:p>
          <a:endParaRPr lang="hr-HR"/>
        </a:p>
      </dgm:t>
    </dgm:pt>
    <dgm:pt modelId="{39669EE8-E354-4D27-8A5E-4CE109D9C858}" type="sibTrans" cxnId="{C9639EF0-F967-4B8A-BEF2-9798AE57E4EC}">
      <dgm:prSet/>
      <dgm:spPr/>
      <dgm:t>
        <a:bodyPr/>
        <a:lstStyle/>
        <a:p>
          <a:endParaRPr lang="hr-HR"/>
        </a:p>
      </dgm:t>
    </dgm:pt>
    <dgm:pt modelId="{4611963A-CC0D-448F-B2A9-FF3265609D7B}">
      <dgm:prSet phldrT="[Teks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hr-HR" sz="1400" b="1" dirty="0" smtClean="0">
              <a:solidFill>
                <a:schemeClr val="accent6">
                  <a:lumMod val="50000"/>
                </a:schemeClr>
              </a:solidFill>
            </a:rPr>
            <a:t>4. Prvo čitanje Prijedloga proračuna na sjednici Općinskog vijeća, rasprave i prijedlozi</a:t>
          </a:r>
          <a:endParaRPr lang="hr-HR" sz="1400" b="1" dirty="0">
            <a:solidFill>
              <a:schemeClr val="accent6">
                <a:lumMod val="50000"/>
              </a:schemeClr>
            </a:solidFill>
          </a:endParaRPr>
        </a:p>
      </dgm:t>
    </dgm:pt>
    <dgm:pt modelId="{706E0D4F-BC10-483E-AD92-A21D04EC623B}" type="parTrans" cxnId="{FC1F3DA8-B372-4DD6-805C-455C8F338069}">
      <dgm:prSet/>
      <dgm:spPr/>
      <dgm:t>
        <a:bodyPr/>
        <a:lstStyle/>
        <a:p>
          <a:endParaRPr lang="hr-HR"/>
        </a:p>
      </dgm:t>
    </dgm:pt>
    <dgm:pt modelId="{8695CC76-8ED3-4EFC-AFA0-0EC64BC2EDEB}" type="sibTrans" cxnId="{FC1F3DA8-B372-4DD6-805C-455C8F338069}">
      <dgm:prSet/>
      <dgm:spPr/>
      <dgm:t>
        <a:bodyPr/>
        <a:lstStyle/>
        <a:p>
          <a:endParaRPr lang="hr-HR"/>
        </a:p>
      </dgm:t>
    </dgm:pt>
    <dgm:pt modelId="{E72EEF15-ECEC-44B5-9407-663385761F96}">
      <dgm:prSet phldrT="[Teks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hr-HR" sz="1400" b="1" dirty="0" smtClean="0">
              <a:solidFill>
                <a:schemeClr val="accent6">
                  <a:lumMod val="50000"/>
                </a:schemeClr>
              </a:solidFill>
            </a:rPr>
            <a:t>5. Usvajanje Proračuna Općine za 2026. g. i projekcije za 2027. i 2028. godinu</a:t>
          </a:r>
          <a:endParaRPr lang="hr-HR" sz="1400" b="1" dirty="0">
            <a:solidFill>
              <a:schemeClr val="accent6">
                <a:lumMod val="50000"/>
              </a:schemeClr>
            </a:solidFill>
          </a:endParaRPr>
        </a:p>
      </dgm:t>
    </dgm:pt>
    <dgm:pt modelId="{2E901F17-4871-4D37-92AB-13790C20D26A}" type="parTrans" cxnId="{A2DC1FA2-AA90-4C4F-9BDE-DC993EAD27B4}">
      <dgm:prSet/>
      <dgm:spPr/>
      <dgm:t>
        <a:bodyPr/>
        <a:lstStyle/>
        <a:p>
          <a:endParaRPr lang="hr-HR"/>
        </a:p>
      </dgm:t>
    </dgm:pt>
    <dgm:pt modelId="{DD3A638D-62AF-458F-BFC5-5A9832851C0B}" type="sibTrans" cxnId="{A2DC1FA2-AA90-4C4F-9BDE-DC993EAD27B4}">
      <dgm:prSet/>
      <dgm:spPr/>
      <dgm:t>
        <a:bodyPr/>
        <a:lstStyle/>
        <a:p>
          <a:endParaRPr lang="hr-HR"/>
        </a:p>
      </dgm:t>
    </dgm:pt>
    <dgm:pt modelId="{349F4F28-B345-4754-9AF0-462C24DC0899}" type="pres">
      <dgm:prSet presAssocID="{32534B91-3258-4BBC-BA98-54E9EFD3228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A9951567-7803-4FD5-9F0F-2F767F6BB547}" type="pres">
      <dgm:prSet presAssocID="{B767CCAC-8841-4D46-8B82-3658468AF37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A81973E-20B5-467F-A54B-43BF1FA371F4}" type="pres">
      <dgm:prSet presAssocID="{B767CCAC-8841-4D46-8B82-3658468AF378}" presName="spNode" presStyleCnt="0"/>
      <dgm:spPr/>
    </dgm:pt>
    <dgm:pt modelId="{41B7CC04-63A4-48C2-8806-8C4954E0618A}" type="pres">
      <dgm:prSet presAssocID="{25C14791-10D1-4467-A0D1-14E0C7B77ECA}" presName="sibTrans" presStyleLbl="sibTrans1D1" presStyleIdx="0" presStyleCnt="5"/>
      <dgm:spPr/>
      <dgm:t>
        <a:bodyPr/>
        <a:lstStyle/>
        <a:p>
          <a:endParaRPr lang="hr-HR"/>
        </a:p>
      </dgm:t>
    </dgm:pt>
    <dgm:pt modelId="{76B84E73-5BA8-4BAA-BAD5-2588CACB262D}" type="pres">
      <dgm:prSet presAssocID="{9BD6E074-4E75-43A8-867E-AA3D8E6087F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20A5CBE-1BC1-4CB6-B3E5-2668D24A278A}" type="pres">
      <dgm:prSet presAssocID="{9BD6E074-4E75-43A8-867E-AA3D8E6087FD}" presName="spNode" presStyleCnt="0"/>
      <dgm:spPr/>
    </dgm:pt>
    <dgm:pt modelId="{B04207E6-4937-41F1-9BE5-2E0232D51B94}" type="pres">
      <dgm:prSet presAssocID="{37E96FD6-D437-4ADB-A20A-CC66FB13CB2A}" presName="sibTrans" presStyleLbl="sibTrans1D1" presStyleIdx="1" presStyleCnt="5"/>
      <dgm:spPr/>
      <dgm:t>
        <a:bodyPr/>
        <a:lstStyle/>
        <a:p>
          <a:endParaRPr lang="hr-HR"/>
        </a:p>
      </dgm:t>
    </dgm:pt>
    <dgm:pt modelId="{BDC1ED0F-AD99-4A9C-9D98-5DCCE3A29E8B}" type="pres">
      <dgm:prSet presAssocID="{E066B256-FEC4-4B75-AB79-39988E7F0CD9}" presName="node" presStyleLbl="node1" presStyleIdx="2" presStyleCnt="5" custRadScaleRad="99956" custRadScaleInc="130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F6C88A0-0F46-44C5-92A5-1135D8ED43E5}" type="pres">
      <dgm:prSet presAssocID="{E066B256-FEC4-4B75-AB79-39988E7F0CD9}" presName="spNode" presStyleCnt="0"/>
      <dgm:spPr/>
    </dgm:pt>
    <dgm:pt modelId="{9E991235-A32E-4160-B938-70E4481938FA}" type="pres">
      <dgm:prSet presAssocID="{39669EE8-E354-4D27-8A5E-4CE109D9C858}" presName="sibTrans" presStyleLbl="sibTrans1D1" presStyleIdx="2" presStyleCnt="5"/>
      <dgm:spPr/>
      <dgm:t>
        <a:bodyPr/>
        <a:lstStyle/>
        <a:p>
          <a:endParaRPr lang="hr-HR"/>
        </a:p>
      </dgm:t>
    </dgm:pt>
    <dgm:pt modelId="{41B6A62C-8182-4C27-B910-94EEF903C202}" type="pres">
      <dgm:prSet presAssocID="{4611963A-CC0D-448F-B2A9-FF3265609D7B}" presName="node" presStyleLbl="node1" presStyleIdx="3" presStyleCnt="5" custRadScaleRad="99316" custRadScaleInc="-3461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5D481FD-BAE9-4795-A155-7F61D4EC3F83}" type="pres">
      <dgm:prSet presAssocID="{4611963A-CC0D-448F-B2A9-FF3265609D7B}" presName="spNode" presStyleCnt="0"/>
      <dgm:spPr/>
    </dgm:pt>
    <dgm:pt modelId="{C14E27EC-2E8F-4D0E-B5F5-265B61141069}" type="pres">
      <dgm:prSet presAssocID="{8695CC76-8ED3-4EFC-AFA0-0EC64BC2EDEB}" presName="sibTrans" presStyleLbl="sibTrans1D1" presStyleIdx="3" presStyleCnt="5"/>
      <dgm:spPr/>
      <dgm:t>
        <a:bodyPr/>
        <a:lstStyle/>
        <a:p>
          <a:endParaRPr lang="hr-HR"/>
        </a:p>
      </dgm:t>
    </dgm:pt>
    <dgm:pt modelId="{9DA18DBB-DE8C-47FD-9C86-82EEE96ECD24}" type="pres">
      <dgm:prSet presAssocID="{E72EEF15-ECEC-44B5-9407-663385761F96}" presName="node" presStyleLbl="node1" presStyleIdx="4" presStyleCnt="5" custRadScaleRad="99851" custRadScaleInc="439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F34677C-12EE-40A8-B9A2-CF76B17D62A2}" type="pres">
      <dgm:prSet presAssocID="{E72EEF15-ECEC-44B5-9407-663385761F96}" presName="spNode" presStyleCnt="0"/>
      <dgm:spPr/>
    </dgm:pt>
    <dgm:pt modelId="{1B302FD7-4BB8-44D9-8BE2-5CFFB9B7F3A0}" type="pres">
      <dgm:prSet presAssocID="{DD3A638D-62AF-458F-BFC5-5A9832851C0B}" presName="sibTrans" presStyleLbl="sibTrans1D1" presStyleIdx="4" presStyleCnt="5"/>
      <dgm:spPr/>
      <dgm:t>
        <a:bodyPr/>
        <a:lstStyle/>
        <a:p>
          <a:endParaRPr lang="hr-HR"/>
        </a:p>
      </dgm:t>
    </dgm:pt>
  </dgm:ptLst>
  <dgm:cxnLst>
    <dgm:cxn modelId="{C9639EF0-F967-4B8A-BEF2-9798AE57E4EC}" srcId="{32534B91-3258-4BBC-BA98-54E9EFD32287}" destId="{E066B256-FEC4-4B75-AB79-39988E7F0CD9}" srcOrd="2" destOrd="0" parTransId="{58C1F805-9A2D-4ECF-AA26-4860D185D981}" sibTransId="{39669EE8-E354-4D27-8A5E-4CE109D9C858}"/>
    <dgm:cxn modelId="{EEF1EF57-EDC2-4F45-8E87-98C5D47A87FB}" srcId="{32534B91-3258-4BBC-BA98-54E9EFD32287}" destId="{B767CCAC-8841-4D46-8B82-3658468AF378}" srcOrd="0" destOrd="0" parTransId="{FFF76FBD-62C9-4BCC-B4D0-3CC358FD778B}" sibTransId="{25C14791-10D1-4467-A0D1-14E0C7B77ECA}"/>
    <dgm:cxn modelId="{FC1F3DA8-B372-4DD6-805C-455C8F338069}" srcId="{32534B91-3258-4BBC-BA98-54E9EFD32287}" destId="{4611963A-CC0D-448F-B2A9-FF3265609D7B}" srcOrd="3" destOrd="0" parTransId="{706E0D4F-BC10-483E-AD92-A21D04EC623B}" sibTransId="{8695CC76-8ED3-4EFC-AFA0-0EC64BC2EDEB}"/>
    <dgm:cxn modelId="{A09B9C1F-C253-4945-BB0F-978FB4D8463B}" type="presOf" srcId="{E066B256-FEC4-4B75-AB79-39988E7F0CD9}" destId="{BDC1ED0F-AD99-4A9C-9D98-5DCCE3A29E8B}" srcOrd="0" destOrd="0" presId="urn:microsoft.com/office/officeart/2005/8/layout/cycle5"/>
    <dgm:cxn modelId="{22674512-5031-4A3B-BD0B-2FF92CF33BFA}" type="presOf" srcId="{9BD6E074-4E75-43A8-867E-AA3D8E6087FD}" destId="{76B84E73-5BA8-4BAA-BAD5-2588CACB262D}" srcOrd="0" destOrd="0" presId="urn:microsoft.com/office/officeart/2005/8/layout/cycle5"/>
    <dgm:cxn modelId="{43C57686-4AF0-4D0C-BE58-621A30C71FB1}" srcId="{32534B91-3258-4BBC-BA98-54E9EFD32287}" destId="{9BD6E074-4E75-43A8-867E-AA3D8E6087FD}" srcOrd="1" destOrd="0" parTransId="{DD63EEFA-6194-413D-85C5-DF2AFE49197E}" sibTransId="{37E96FD6-D437-4ADB-A20A-CC66FB13CB2A}"/>
    <dgm:cxn modelId="{6F34EFBF-5870-48DF-9937-70579E6C2B9F}" type="presOf" srcId="{8695CC76-8ED3-4EFC-AFA0-0EC64BC2EDEB}" destId="{C14E27EC-2E8F-4D0E-B5F5-265B61141069}" srcOrd="0" destOrd="0" presId="urn:microsoft.com/office/officeart/2005/8/layout/cycle5"/>
    <dgm:cxn modelId="{E3F90881-B70A-4D6F-B559-4AD8D79D73ED}" type="presOf" srcId="{4611963A-CC0D-448F-B2A9-FF3265609D7B}" destId="{41B6A62C-8182-4C27-B910-94EEF903C202}" srcOrd="0" destOrd="0" presId="urn:microsoft.com/office/officeart/2005/8/layout/cycle5"/>
    <dgm:cxn modelId="{A2DC1FA2-AA90-4C4F-9BDE-DC993EAD27B4}" srcId="{32534B91-3258-4BBC-BA98-54E9EFD32287}" destId="{E72EEF15-ECEC-44B5-9407-663385761F96}" srcOrd="4" destOrd="0" parTransId="{2E901F17-4871-4D37-92AB-13790C20D26A}" sibTransId="{DD3A638D-62AF-458F-BFC5-5A9832851C0B}"/>
    <dgm:cxn modelId="{3301F76F-99C1-45D4-9BB6-CEFD179CF659}" type="presOf" srcId="{37E96FD6-D437-4ADB-A20A-CC66FB13CB2A}" destId="{B04207E6-4937-41F1-9BE5-2E0232D51B94}" srcOrd="0" destOrd="0" presId="urn:microsoft.com/office/officeart/2005/8/layout/cycle5"/>
    <dgm:cxn modelId="{415F659E-570E-470B-B7CC-0F720D996F09}" type="presOf" srcId="{E72EEF15-ECEC-44B5-9407-663385761F96}" destId="{9DA18DBB-DE8C-47FD-9C86-82EEE96ECD24}" srcOrd="0" destOrd="0" presId="urn:microsoft.com/office/officeart/2005/8/layout/cycle5"/>
    <dgm:cxn modelId="{29F77B09-7582-41F5-9F81-5A3B4566AA9E}" type="presOf" srcId="{25C14791-10D1-4467-A0D1-14E0C7B77ECA}" destId="{41B7CC04-63A4-48C2-8806-8C4954E0618A}" srcOrd="0" destOrd="0" presId="urn:microsoft.com/office/officeart/2005/8/layout/cycle5"/>
    <dgm:cxn modelId="{9C2D834D-0477-4290-B5FA-9C1B1D768B8F}" type="presOf" srcId="{32534B91-3258-4BBC-BA98-54E9EFD32287}" destId="{349F4F28-B345-4754-9AF0-462C24DC0899}" srcOrd="0" destOrd="0" presId="urn:microsoft.com/office/officeart/2005/8/layout/cycle5"/>
    <dgm:cxn modelId="{0AE4A436-5683-4D92-AA5A-63F1BA82292A}" type="presOf" srcId="{39669EE8-E354-4D27-8A5E-4CE109D9C858}" destId="{9E991235-A32E-4160-B938-70E4481938FA}" srcOrd="0" destOrd="0" presId="urn:microsoft.com/office/officeart/2005/8/layout/cycle5"/>
    <dgm:cxn modelId="{D8DE5595-593C-4833-AA9E-30AC74DA9869}" type="presOf" srcId="{B767CCAC-8841-4D46-8B82-3658468AF378}" destId="{A9951567-7803-4FD5-9F0F-2F767F6BB547}" srcOrd="0" destOrd="0" presId="urn:microsoft.com/office/officeart/2005/8/layout/cycle5"/>
    <dgm:cxn modelId="{69CD3CB6-2931-45E9-8754-84F9038BE663}" type="presOf" srcId="{DD3A638D-62AF-458F-BFC5-5A9832851C0B}" destId="{1B302FD7-4BB8-44D9-8BE2-5CFFB9B7F3A0}" srcOrd="0" destOrd="0" presId="urn:microsoft.com/office/officeart/2005/8/layout/cycle5"/>
    <dgm:cxn modelId="{45186A40-0B26-47E6-BF20-67A7C60BADCB}" type="presParOf" srcId="{349F4F28-B345-4754-9AF0-462C24DC0899}" destId="{A9951567-7803-4FD5-9F0F-2F767F6BB547}" srcOrd="0" destOrd="0" presId="urn:microsoft.com/office/officeart/2005/8/layout/cycle5"/>
    <dgm:cxn modelId="{04663838-9425-461E-A3B8-AF5DE12999F8}" type="presParOf" srcId="{349F4F28-B345-4754-9AF0-462C24DC0899}" destId="{FA81973E-20B5-467F-A54B-43BF1FA371F4}" srcOrd="1" destOrd="0" presId="urn:microsoft.com/office/officeart/2005/8/layout/cycle5"/>
    <dgm:cxn modelId="{109FD1DA-4B30-42A2-AE69-7B07DFDFBBD3}" type="presParOf" srcId="{349F4F28-B345-4754-9AF0-462C24DC0899}" destId="{41B7CC04-63A4-48C2-8806-8C4954E0618A}" srcOrd="2" destOrd="0" presId="urn:microsoft.com/office/officeart/2005/8/layout/cycle5"/>
    <dgm:cxn modelId="{F45870AA-DAA5-417B-930A-4A5FA9688362}" type="presParOf" srcId="{349F4F28-B345-4754-9AF0-462C24DC0899}" destId="{76B84E73-5BA8-4BAA-BAD5-2588CACB262D}" srcOrd="3" destOrd="0" presId="urn:microsoft.com/office/officeart/2005/8/layout/cycle5"/>
    <dgm:cxn modelId="{B911D5A5-AFC9-4ED9-A52F-743B69E93DF2}" type="presParOf" srcId="{349F4F28-B345-4754-9AF0-462C24DC0899}" destId="{E20A5CBE-1BC1-4CB6-B3E5-2668D24A278A}" srcOrd="4" destOrd="0" presId="urn:microsoft.com/office/officeart/2005/8/layout/cycle5"/>
    <dgm:cxn modelId="{8B383F4B-6A19-4AC4-BD0C-01DB7DCDFAA7}" type="presParOf" srcId="{349F4F28-B345-4754-9AF0-462C24DC0899}" destId="{B04207E6-4937-41F1-9BE5-2E0232D51B94}" srcOrd="5" destOrd="0" presId="urn:microsoft.com/office/officeart/2005/8/layout/cycle5"/>
    <dgm:cxn modelId="{CCAEB5CF-500F-47C0-A4BE-86B179A7FF44}" type="presParOf" srcId="{349F4F28-B345-4754-9AF0-462C24DC0899}" destId="{BDC1ED0F-AD99-4A9C-9D98-5DCCE3A29E8B}" srcOrd="6" destOrd="0" presId="urn:microsoft.com/office/officeart/2005/8/layout/cycle5"/>
    <dgm:cxn modelId="{3823DC45-F68B-4C61-B2F1-8824F971CEB6}" type="presParOf" srcId="{349F4F28-B345-4754-9AF0-462C24DC0899}" destId="{5F6C88A0-0F46-44C5-92A5-1135D8ED43E5}" srcOrd="7" destOrd="0" presId="urn:microsoft.com/office/officeart/2005/8/layout/cycle5"/>
    <dgm:cxn modelId="{A4B8AF12-A46B-4490-B73D-5F0D76F5C2AD}" type="presParOf" srcId="{349F4F28-B345-4754-9AF0-462C24DC0899}" destId="{9E991235-A32E-4160-B938-70E4481938FA}" srcOrd="8" destOrd="0" presId="urn:microsoft.com/office/officeart/2005/8/layout/cycle5"/>
    <dgm:cxn modelId="{A2D4A1CB-5637-4DB4-A2BB-7ABEE7952042}" type="presParOf" srcId="{349F4F28-B345-4754-9AF0-462C24DC0899}" destId="{41B6A62C-8182-4C27-B910-94EEF903C202}" srcOrd="9" destOrd="0" presId="urn:microsoft.com/office/officeart/2005/8/layout/cycle5"/>
    <dgm:cxn modelId="{EB90B85C-F7D7-4864-A7F5-B5DE213C9350}" type="presParOf" srcId="{349F4F28-B345-4754-9AF0-462C24DC0899}" destId="{45D481FD-BAE9-4795-A155-7F61D4EC3F83}" srcOrd="10" destOrd="0" presId="urn:microsoft.com/office/officeart/2005/8/layout/cycle5"/>
    <dgm:cxn modelId="{635C23A3-DFC6-42AB-BBD0-4C5225806E6F}" type="presParOf" srcId="{349F4F28-B345-4754-9AF0-462C24DC0899}" destId="{C14E27EC-2E8F-4D0E-B5F5-265B61141069}" srcOrd="11" destOrd="0" presId="urn:microsoft.com/office/officeart/2005/8/layout/cycle5"/>
    <dgm:cxn modelId="{1DB4085B-B5B8-4D26-854A-64BEAFD33024}" type="presParOf" srcId="{349F4F28-B345-4754-9AF0-462C24DC0899}" destId="{9DA18DBB-DE8C-47FD-9C86-82EEE96ECD24}" srcOrd="12" destOrd="0" presId="urn:microsoft.com/office/officeart/2005/8/layout/cycle5"/>
    <dgm:cxn modelId="{5843C15D-1C01-449A-A749-A2A342A50290}" type="presParOf" srcId="{349F4F28-B345-4754-9AF0-462C24DC0899}" destId="{4F34677C-12EE-40A8-B9A2-CF76B17D62A2}" srcOrd="13" destOrd="0" presId="urn:microsoft.com/office/officeart/2005/8/layout/cycle5"/>
    <dgm:cxn modelId="{8C4416CC-D076-45AB-B65C-859CDC7B16A5}" type="presParOf" srcId="{349F4F28-B345-4754-9AF0-462C24DC0899}" destId="{1B302FD7-4BB8-44D9-8BE2-5CFFB9B7F3A0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7564471-43D6-4CBF-B421-9D4AAAB1DB92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B3274E45-F279-4BBE-84FA-CDF92261CFDD}">
      <dgm:prSet phldrT="[Teks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hr-HR" dirty="0" smtClean="0"/>
            <a:t>OPĆI DIO</a:t>
          </a:r>
          <a:endParaRPr lang="hr-HR" dirty="0"/>
        </a:p>
      </dgm:t>
    </dgm:pt>
    <dgm:pt modelId="{187144F6-09D7-4152-ACBF-46743D8046CA}" type="parTrans" cxnId="{C7D00DCA-BAFA-48EF-A4AA-AFEBE6F73DC9}">
      <dgm:prSet/>
      <dgm:spPr/>
      <dgm:t>
        <a:bodyPr/>
        <a:lstStyle/>
        <a:p>
          <a:endParaRPr lang="hr-HR"/>
        </a:p>
      </dgm:t>
    </dgm:pt>
    <dgm:pt modelId="{0F24B8EA-2DC4-49A2-9617-AFA71E733DA8}" type="sibTrans" cxnId="{C7D00DCA-BAFA-48EF-A4AA-AFEBE6F73DC9}">
      <dgm:prSet/>
      <dgm:spPr/>
      <dgm:t>
        <a:bodyPr/>
        <a:lstStyle/>
        <a:p>
          <a:endParaRPr lang="hr-HR"/>
        </a:p>
      </dgm:t>
    </dgm:pt>
    <dgm:pt modelId="{38A8C760-3521-4AF0-8604-BBB8E0EA6EA1}">
      <dgm:prSet phldrT="[Tekst]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pPr algn="ctr"/>
          <a:r>
            <a:rPr lang="hr-HR" dirty="0" smtClean="0">
              <a:solidFill>
                <a:schemeClr val="accent6">
                  <a:lumMod val="50000"/>
                </a:schemeClr>
              </a:solidFill>
            </a:rPr>
            <a:t>Račun prihoda i rashoda</a:t>
          </a:r>
          <a:endParaRPr lang="hr-HR" dirty="0">
            <a:solidFill>
              <a:schemeClr val="accent6">
                <a:lumMod val="50000"/>
              </a:schemeClr>
            </a:solidFill>
          </a:endParaRPr>
        </a:p>
      </dgm:t>
    </dgm:pt>
    <dgm:pt modelId="{D3375E74-054D-4DB8-B700-8EC6044A1B9E}" type="parTrans" cxnId="{9E06EB8C-17E2-4EEC-960A-944514077ACE}">
      <dgm:prSet/>
      <dgm:spPr/>
      <dgm:t>
        <a:bodyPr/>
        <a:lstStyle/>
        <a:p>
          <a:endParaRPr lang="hr-HR"/>
        </a:p>
      </dgm:t>
    </dgm:pt>
    <dgm:pt modelId="{4EA2B8C2-2ADA-46BA-9265-C221703EAB53}" type="sibTrans" cxnId="{9E06EB8C-17E2-4EEC-960A-944514077ACE}">
      <dgm:prSet/>
      <dgm:spPr/>
      <dgm:t>
        <a:bodyPr/>
        <a:lstStyle/>
        <a:p>
          <a:endParaRPr lang="hr-HR"/>
        </a:p>
      </dgm:t>
    </dgm:pt>
    <dgm:pt modelId="{CD077740-1F00-4A0E-BB1E-E60A9BF519B7}">
      <dgm:prSet phldrT="[Teks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hr-HR" dirty="0" smtClean="0"/>
            <a:t>POSEBNI DIO</a:t>
          </a:r>
          <a:endParaRPr lang="hr-HR" dirty="0"/>
        </a:p>
      </dgm:t>
    </dgm:pt>
    <dgm:pt modelId="{E0629D4E-136C-44C7-960A-DB700B80787E}" type="parTrans" cxnId="{BE71FF33-309B-4196-9E0F-342978DD9D47}">
      <dgm:prSet/>
      <dgm:spPr/>
      <dgm:t>
        <a:bodyPr/>
        <a:lstStyle/>
        <a:p>
          <a:endParaRPr lang="hr-HR"/>
        </a:p>
      </dgm:t>
    </dgm:pt>
    <dgm:pt modelId="{9F0DA953-7050-4D05-81B2-12DBF305F8FE}" type="sibTrans" cxnId="{BE71FF33-309B-4196-9E0F-342978DD9D47}">
      <dgm:prSet/>
      <dgm:spPr/>
      <dgm:t>
        <a:bodyPr/>
        <a:lstStyle/>
        <a:p>
          <a:endParaRPr lang="hr-HR"/>
        </a:p>
      </dgm:t>
    </dgm:pt>
    <dgm:pt modelId="{C0C337F2-9391-4D76-9BD9-F6BFB9AE00C8}">
      <dgm:prSet phldrT="[Tekst]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hr-HR" dirty="0" smtClean="0">
              <a:solidFill>
                <a:schemeClr val="accent6">
                  <a:lumMod val="50000"/>
                </a:schemeClr>
              </a:solidFill>
            </a:rPr>
            <a:t>Rashodi i izdaci prikazuju se po razdjelima/glavama </a:t>
          </a:r>
          <a:endParaRPr lang="hr-HR" dirty="0">
            <a:solidFill>
              <a:schemeClr val="accent6">
                <a:lumMod val="50000"/>
              </a:schemeClr>
            </a:solidFill>
          </a:endParaRPr>
        </a:p>
      </dgm:t>
    </dgm:pt>
    <dgm:pt modelId="{892B4F8B-713F-45FF-B383-77307F125972}" type="parTrans" cxnId="{933159F2-24F3-4B5C-AE2A-BFD0A27F8D8B}">
      <dgm:prSet/>
      <dgm:spPr/>
      <dgm:t>
        <a:bodyPr/>
        <a:lstStyle/>
        <a:p>
          <a:endParaRPr lang="hr-HR"/>
        </a:p>
      </dgm:t>
    </dgm:pt>
    <dgm:pt modelId="{C8117BE2-52D4-4150-BF6C-1362F9AAD7AA}" type="sibTrans" cxnId="{933159F2-24F3-4B5C-AE2A-BFD0A27F8D8B}">
      <dgm:prSet/>
      <dgm:spPr/>
      <dgm:t>
        <a:bodyPr/>
        <a:lstStyle/>
        <a:p>
          <a:endParaRPr lang="hr-HR"/>
        </a:p>
      </dgm:t>
    </dgm:pt>
    <dgm:pt modelId="{A7799046-DA9E-4F79-BB94-9AD844FED2FC}">
      <dgm:prSet phldrT="[Teks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hr-HR" dirty="0" smtClean="0"/>
            <a:t>OBRAZLOŽENJE</a:t>
          </a:r>
          <a:endParaRPr lang="hr-HR" dirty="0"/>
        </a:p>
      </dgm:t>
    </dgm:pt>
    <dgm:pt modelId="{BA0D6F5D-5F19-4ACD-8954-79F00BB038B9}" type="parTrans" cxnId="{3DDB88EA-CBCE-4FE5-AC6F-59D44FC4421B}">
      <dgm:prSet/>
      <dgm:spPr/>
      <dgm:t>
        <a:bodyPr/>
        <a:lstStyle/>
        <a:p>
          <a:endParaRPr lang="hr-HR"/>
        </a:p>
      </dgm:t>
    </dgm:pt>
    <dgm:pt modelId="{49E277F6-BEED-4742-AE93-EFF229E5A8A5}" type="sibTrans" cxnId="{3DDB88EA-CBCE-4FE5-AC6F-59D44FC4421B}">
      <dgm:prSet/>
      <dgm:spPr/>
      <dgm:t>
        <a:bodyPr/>
        <a:lstStyle/>
        <a:p>
          <a:endParaRPr lang="hr-HR"/>
        </a:p>
      </dgm:t>
    </dgm:pt>
    <dgm:pt modelId="{778C294B-C1B9-4340-BE35-A8A6C898C630}">
      <dgm:prSet phldrT="[Tekst]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hr-HR" dirty="0" smtClean="0">
              <a:solidFill>
                <a:schemeClr val="accent6">
                  <a:lumMod val="50000"/>
                </a:schemeClr>
              </a:solidFill>
            </a:rPr>
            <a:t>Obrazloženje prihoda i rashoda, primitaka  i izdataka  te prenesenih viškova/manjkova </a:t>
          </a:r>
          <a:endParaRPr lang="hr-HR" dirty="0">
            <a:solidFill>
              <a:schemeClr val="accent6">
                <a:lumMod val="50000"/>
              </a:schemeClr>
            </a:solidFill>
          </a:endParaRPr>
        </a:p>
      </dgm:t>
    </dgm:pt>
    <dgm:pt modelId="{756EAC54-BC98-44D2-A7F5-8CD0B917952A}" type="parTrans" cxnId="{2FFB241D-84C7-4D3B-B197-DAF3159A40BC}">
      <dgm:prSet/>
      <dgm:spPr/>
      <dgm:t>
        <a:bodyPr/>
        <a:lstStyle/>
        <a:p>
          <a:endParaRPr lang="hr-HR"/>
        </a:p>
      </dgm:t>
    </dgm:pt>
    <dgm:pt modelId="{5B19774F-BF3F-4A27-A533-71E3E6DF7E89}" type="sibTrans" cxnId="{2FFB241D-84C7-4D3B-B197-DAF3159A40BC}">
      <dgm:prSet/>
      <dgm:spPr/>
      <dgm:t>
        <a:bodyPr/>
        <a:lstStyle/>
        <a:p>
          <a:endParaRPr lang="hr-HR"/>
        </a:p>
      </dgm:t>
    </dgm:pt>
    <dgm:pt modelId="{66DF6133-0AD3-4875-A12D-9AADDB29AB7B}">
      <dgm:prSet phldrT="[Tekst]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hr-HR" dirty="0" smtClean="0">
              <a:solidFill>
                <a:schemeClr val="accent6">
                  <a:lumMod val="50000"/>
                </a:schemeClr>
              </a:solidFill>
            </a:rPr>
            <a:t>Obrazloženje programa daje se kroz obrazloženje aktivnosti i projekata, usporedno s ciljevima i pokazateljima uspješnosti programa</a:t>
          </a:r>
          <a:endParaRPr lang="hr-HR" dirty="0">
            <a:solidFill>
              <a:schemeClr val="accent6">
                <a:lumMod val="50000"/>
              </a:schemeClr>
            </a:solidFill>
          </a:endParaRPr>
        </a:p>
      </dgm:t>
    </dgm:pt>
    <dgm:pt modelId="{45244564-0171-443E-9F43-69F7D95630BE}" type="parTrans" cxnId="{4C1E9C43-B7EA-4418-BE52-2580A59B6A51}">
      <dgm:prSet/>
      <dgm:spPr/>
      <dgm:t>
        <a:bodyPr/>
        <a:lstStyle/>
        <a:p>
          <a:endParaRPr lang="hr-HR"/>
        </a:p>
      </dgm:t>
    </dgm:pt>
    <dgm:pt modelId="{573632F2-B935-4219-BAE1-523B328E3827}" type="sibTrans" cxnId="{4C1E9C43-B7EA-4418-BE52-2580A59B6A51}">
      <dgm:prSet/>
      <dgm:spPr/>
      <dgm:t>
        <a:bodyPr/>
        <a:lstStyle/>
        <a:p>
          <a:endParaRPr lang="hr-HR"/>
        </a:p>
      </dgm:t>
    </dgm:pt>
    <dgm:pt modelId="{0832A3AC-A229-4302-98C6-1EC1167912EE}">
      <dgm:prSet phldrT="[Tekst]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pPr algn="ctr"/>
          <a:r>
            <a:rPr lang="hr-HR" dirty="0" smtClean="0">
              <a:solidFill>
                <a:schemeClr val="accent6">
                  <a:lumMod val="50000"/>
                </a:schemeClr>
              </a:solidFill>
            </a:rPr>
            <a:t>Račun financiranja</a:t>
          </a:r>
          <a:endParaRPr lang="hr-HR" dirty="0">
            <a:solidFill>
              <a:schemeClr val="accent6">
                <a:lumMod val="50000"/>
              </a:schemeClr>
            </a:solidFill>
          </a:endParaRPr>
        </a:p>
      </dgm:t>
    </dgm:pt>
    <dgm:pt modelId="{52101099-1320-4A91-BE7F-4092BF3B3F19}" type="parTrans" cxnId="{621B129E-7024-4F34-9735-945EC988F2FB}">
      <dgm:prSet/>
      <dgm:spPr/>
      <dgm:t>
        <a:bodyPr/>
        <a:lstStyle/>
        <a:p>
          <a:endParaRPr lang="hr-HR"/>
        </a:p>
      </dgm:t>
    </dgm:pt>
    <dgm:pt modelId="{818AF9DA-9E34-4C3C-823E-82846264A3F7}" type="sibTrans" cxnId="{621B129E-7024-4F34-9735-945EC988F2FB}">
      <dgm:prSet/>
      <dgm:spPr/>
      <dgm:t>
        <a:bodyPr/>
        <a:lstStyle/>
        <a:p>
          <a:endParaRPr lang="hr-HR"/>
        </a:p>
      </dgm:t>
    </dgm:pt>
    <dgm:pt modelId="{17A1C112-7938-4FD2-BF23-4FF3D6DEA08D}">
      <dgm:prSet phldrT="[Tekst]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pPr algn="ctr"/>
          <a:r>
            <a:rPr lang="hr-HR" dirty="0" smtClean="0">
              <a:solidFill>
                <a:schemeClr val="accent6">
                  <a:lumMod val="50000"/>
                </a:schemeClr>
              </a:solidFill>
            </a:rPr>
            <a:t>Preneseni višak/manjak prihoda nad rashodima</a:t>
          </a:r>
          <a:endParaRPr lang="hr-HR" dirty="0">
            <a:solidFill>
              <a:schemeClr val="accent6">
                <a:lumMod val="50000"/>
              </a:schemeClr>
            </a:solidFill>
          </a:endParaRPr>
        </a:p>
      </dgm:t>
    </dgm:pt>
    <dgm:pt modelId="{1FF80F34-6AA5-45EA-9B1C-B2202A0851D4}" type="parTrans" cxnId="{0A59014A-170F-4C36-82B1-5C314523D77E}">
      <dgm:prSet/>
      <dgm:spPr/>
      <dgm:t>
        <a:bodyPr/>
        <a:lstStyle/>
        <a:p>
          <a:endParaRPr lang="hr-HR"/>
        </a:p>
      </dgm:t>
    </dgm:pt>
    <dgm:pt modelId="{C1D38A2B-431A-4805-A0A8-D844B24B39C3}" type="sibTrans" cxnId="{0A59014A-170F-4C36-82B1-5C314523D77E}">
      <dgm:prSet/>
      <dgm:spPr/>
      <dgm:t>
        <a:bodyPr/>
        <a:lstStyle/>
        <a:p>
          <a:endParaRPr lang="hr-HR"/>
        </a:p>
      </dgm:t>
    </dgm:pt>
    <dgm:pt modelId="{D78D53E4-D464-45C5-830C-80E3DDE71CDE}">
      <dgm:prSet phldrT="[Tekst]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hr-HR" dirty="0" smtClean="0">
              <a:solidFill>
                <a:schemeClr val="accent6">
                  <a:lumMod val="50000"/>
                </a:schemeClr>
              </a:solidFill>
            </a:rPr>
            <a:t>Rashodi i izdaci prikazuju se po programima, a unutar programa prikazuju se aktivnosti i projekti koji se planiraju</a:t>
          </a:r>
          <a:endParaRPr lang="hr-HR" dirty="0">
            <a:solidFill>
              <a:schemeClr val="accent6">
                <a:lumMod val="50000"/>
              </a:schemeClr>
            </a:solidFill>
          </a:endParaRPr>
        </a:p>
      </dgm:t>
    </dgm:pt>
    <dgm:pt modelId="{ADFF4F7D-3888-4B21-9A1A-947E6BB1E05B}" type="parTrans" cxnId="{D7110A42-6816-4E4B-91A1-F23FA762ADE2}">
      <dgm:prSet/>
      <dgm:spPr/>
      <dgm:t>
        <a:bodyPr/>
        <a:lstStyle/>
        <a:p>
          <a:endParaRPr lang="hr-HR"/>
        </a:p>
      </dgm:t>
    </dgm:pt>
    <dgm:pt modelId="{C80FC563-9D17-4083-9BF5-C9423395B797}" type="sibTrans" cxnId="{D7110A42-6816-4E4B-91A1-F23FA762ADE2}">
      <dgm:prSet/>
      <dgm:spPr/>
      <dgm:t>
        <a:bodyPr/>
        <a:lstStyle/>
        <a:p>
          <a:endParaRPr lang="hr-HR"/>
        </a:p>
      </dgm:t>
    </dgm:pt>
    <dgm:pt modelId="{AA2763C4-0A77-4F62-AF4B-3FA54F4E55C4}" type="pres">
      <dgm:prSet presAssocID="{C7564471-43D6-4CBF-B421-9D4AAAB1DB9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ACEBBB09-86DE-4F4D-8B7D-AEE13AFB125C}" type="pres">
      <dgm:prSet presAssocID="{B3274E45-F279-4BBE-84FA-CDF92261CFDD}" presName="composite" presStyleCnt="0"/>
      <dgm:spPr/>
    </dgm:pt>
    <dgm:pt modelId="{562F261F-C103-47C4-B37F-16FA7220E10B}" type="pres">
      <dgm:prSet presAssocID="{B3274E45-F279-4BBE-84FA-CDF92261CFDD}" presName="parTx" presStyleLbl="alignNode1" presStyleIdx="0" presStyleCnt="3" custLinFactY="-100000" custLinFactNeighborX="-103" custLinFactNeighborY="-14559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8FF76D5-3BA3-4C82-802C-B0D92745E0A5}" type="pres">
      <dgm:prSet presAssocID="{B3274E45-F279-4BBE-84FA-CDF92261CFDD}" presName="desTx" presStyleLbl="alignAccFollowNode1" presStyleIdx="0" presStyleCnt="3" custLinFactNeighborX="-7365" custLinFactNeighborY="-3531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7C00371-7739-42B6-AB9B-FC2242A8D611}" type="pres">
      <dgm:prSet presAssocID="{0F24B8EA-2DC4-49A2-9617-AFA71E733DA8}" presName="space" presStyleCnt="0"/>
      <dgm:spPr/>
    </dgm:pt>
    <dgm:pt modelId="{F09F57BA-B0CD-43BE-9EFE-E0AFE3ADFC08}" type="pres">
      <dgm:prSet presAssocID="{CD077740-1F00-4A0E-BB1E-E60A9BF519B7}" presName="composite" presStyleCnt="0"/>
      <dgm:spPr/>
    </dgm:pt>
    <dgm:pt modelId="{CFE3E261-9D07-4F48-A03B-DA9FD2662C07}" type="pres">
      <dgm:prSet presAssocID="{CD077740-1F00-4A0E-BB1E-E60A9BF519B7}" presName="parTx" presStyleLbl="alignNode1" presStyleIdx="1" presStyleCnt="3" custLinFactY="-100000" custLinFactNeighborX="2248" custLinFactNeighborY="-15238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7363F56-1350-444E-888C-DB371AA3E6E5}" type="pres">
      <dgm:prSet presAssocID="{CD077740-1F00-4A0E-BB1E-E60A9BF519B7}" presName="desTx" presStyleLbl="alignAccFollowNode1" presStyleIdx="1" presStyleCnt="3" custLinFactNeighborX="2248" custLinFactNeighborY="-3531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435295E-5189-4BDF-952A-5D6EA74EAC99}" type="pres">
      <dgm:prSet presAssocID="{9F0DA953-7050-4D05-81B2-12DBF305F8FE}" presName="space" presStyleCnt="0"/>
      <dgm:spPr/>
    </dgm:pt>
    <dgm:pt modelId="{964773FB-E78D-494D-A2F3-CBE560A6094A}" type="pres">
      <dgm:prSet presAssocID="{A7799046-DA9E-4F79-BB94-9AD844FED2FC}" presName="composite" presStyleCnt="0"/>
      <dgm:spPr/>
    </dgm:pt>
    <dgm:pt modelId="{E89FBC26-C66B-4470-990F-1963AA6C13C7}" type="pres">
      <dgm:prSet presAssocID="{A7799046-DA9E-4F79-BB94-9AD844FED2FC}" presName="parTx" presStyleLbl="alignNode1" presStyleIdx="2" presStyleCnt="3" custLinFactY="-100000" custLinFactNeighborX="1140" custLinFactNeighborY="-15125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B01DB5C-2AEA-4C02-BCD3-24A0B2F93ECA}" type="pres">
      <dgm:prSet presAssocID="{A7799046-DA9E-4F79-BB94-9AD844FED2FC}" presName="desTx" presStyleLbl="alignAccFollowNode1" presStyleIdx="2" presStyleCnt="3" custLinFactNeighborX="-243" custLinFactNeighborY="-3531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90E14836-CF60-4677-9E51-6FEDDC084AA4}" type="presOf" srcId="{C0C337F2-9391-4D76-9BD9-F6BFB9AE00C8}" destId="{47363F56-1350-444E-888C-DB371AA3E6E5}" srcOrd="0" destOrd="0" presId="urn:microsoft.com/office/officeart/2005/8/layout/hList1"/>
    <dgm:cxn modelId="{0A59014A-170F-4C36-82B1-5C314523D77E}" srcId="{B3274E45-F279-4BBE-84FA-CDF92261CFDD}" destId="{17A1C112-7938-4FD2-BF23-4FF3D6DEA08D}" srcOrd="2" destOrd="0" parTransId="{1FF80F34-6AA5-45EA-9B1C-B2202A0851D4}" sibTransId="{C1D38A2B-431A-4805-A0A8-D844B24B39C3}"/>
    <dgm:cxn modelId="{621B129E-7024-4F34-9735-945EC988F2FB}" srcId="{B3274E45-F279-4BBE-84FA-CDF92261CFDD}" destId="{0832A3AC-A229-4302-98C6-1EC1167912EE}" srcOrd="1" destOrd="0" parTransId="{52101099-1320-4A91-BE7F-4092BF3B3F19}" sibTransId="{818AF9DA-9E34-4C3C-823E-82846264A3F7}"/>
    <dgm:cxn modelId="{3DDB88EA-CBCE-4FE5-AC6F-59D44FC4421B}" srcId="{C7564471-43D6-4CBF-B421-9D4AAAB1DB92}" destId="{A7799046-DA9E-4F79-BB94-9AD844FED2FC}" srcOrd="2" destOrd="0" parTransId="{BA0D6F5D-5F19-4ACD-8954-79F00BB038B9}" sibTransId="{49E277F6-BEED-4742-AE93-EFF229E5A8A5}"/>
    <dgm:cxn modelId="{DF2FAA5F-4A1C-445B-A332-B81A3FFB131D}" type="presOf" srcId="{D78D53E4-D464-45C5-830C-80E3DDE71CDE}" destId="{47363F56-1350-444E-888C-DB371AA3E6E5}" srcOrd="0" destOrd="1" presId="urn:microsoft.com/office/officeart/2005/8/layout/hList1"/>
    <dgm:cxn modelId="{C8F80F2C-6565-4D88-BE09-B30D07F76B46}" type="presOf" srcId="{66DF6133-0AD3-4875-A12D-9AADDB29AB7B}" destId="{9B01DB5C-2AEA-4C02-BCD3-24A0B2F93ECA}" srcOrd="0" destOrd="1" presId="urn:microsoft.com/office/officeart/2005/8/layout/hList1"/>
    <dgm:cxn modelId="{0C0FC4B9-01C4-4310-B5BF-D168919A2AA7}" type="presOf" srcId="{A7799046-DA9E-4F79-BB94-9AD844FED2FC}" destId="{E89FBC26-C66B-4470-990F-1963AA6C13C7}" srcOrd="0" destOrd="0" presId="urn:microsoft.com/office/officeart/2005/8/layout/hList1"/>
    <dgm:cxn modelId="{FFCA1EBF-84DE-4026-9E26-6D2509CF6E0A}" type="presOf" srcId="{17A1C112-7938-4FD2-BF23-4FF3D6DEA08D}" destId="{A8FF76D5-3BA3-4C82-802C-B0D92745E0A5}" srcOrd="0" destOrd="2" presId="urn:microsoft.com/office/officeart/2005/8/layout/hList1"/>
    <dgm:cxn modelId="{C7D00DCA-BAFA-48EF-A4AA-AFEBE6F73DC9}" srcId="{C7564471-43D6-4CBF-B421-9D4AAAB1DB92}" destId="{B3274E45-F279-4BBE-84FA-CDF92261CFDD}" srcOrd="0" destOrd="0" parTransId="{187144F6-09D7-4152-ACBF-46743D8046CA}" sibTransId="{0F24B8EA-2DC4-49A2-9617-AFA71E733DA8}"/>
    <dgm:cxn modelId="{BE71FF33-309B-4196-9E0F-342978DD9D47}" srcId="{C7564471-43D6-4CBF-B421-9D4AAAB1DB92}" destId="{CD077740-1F00-4A0E-BB1E-E60A9BF519B7}" srcOrd="1" destOrd="0" parTransId="{E0629D4E-136C-44C7-960A-DB700B80787E}" sibTransId="{9F0DA953-7050-4D05-81B2-12DBF305F8FE}"/>
    <dgm:cxn modelId="{9E06EB8C-17E2-4EEC-960A-944514077ACE}" srcId="{B3274E45-F279-4BBE-84FA-CDF92261CFDD}" destId="{38A8C760-3521-4AF0-8604-BBB8E0EA6EA1}" srcOrd="0" destOrd="0" parTransId="{D3375E74-054D-4DB8-B700-8EC6044A1B9E}" sibTransId="{4EA2B8C2-2ADA-46BA-9265-C221703EAB53}"/>
    <dgm:cxn modelId="{2FFB241D-84C7-4D3B-B197-DAF3159A40BC}" srcId="{A7799046-DA9E-4F79-BB94-9AD844FED2FC}" destId="{778C294B-C1B9-4340-BE35-A8A6C898C630}" srcOrd="0" destOrd="0" parTransId="{756EAC54-BC98-44D2-A7F5-8CD0B917952A}" sibTransId="{5B19774F-BF3F-4A27-A533-71E3E6DF7E89}"/>
    <dgm:cxn modelId="{BA9342F3-CD84-4C3A-A8E5-BB726A68E87C}" type="presOf" srcId="{38A8C760-3521-4AF0-8604-BBB8E0EA6EA1}" destId="{A8FF76D5-3BA3-4C82-802C-B0D92745E0A5}" srcOrd="0" destOrd="0" presId="urn:microsoft.com/office/officeart/2005/8/layout/hList1"/>
    <dgm:cxn modelId="{D7110A42-6816-4E4B-91A1-F23FA762ADE2}" srcId="{CD077740-1F00-4A0E-BB1E-E60A9BF519B7}" destId="{D78D53E4-D464-45C5-830C-80E3DDE71CDE}" srcOrd="1" destOrd="0" parTransId="{ADFF4F7D-3888-4B21-9A1A-947E6BB1E05B}" sibTransId="{C80FC563-9D17-4083-9BF5-C9423395B797}"/>
    <dgm:cxn modelId="{17493068-97BD-4498-BF46-4468F8859397}" type="presOf" srcId="{778C294B-C1B9-4340-BE35-A8A6C898C630}" destId="{9B01DB5C-2AEA-4C02-BCD3-24A0B2F93ECA}" srcOrd="0" destOrd="0" presId="urn:microsoft.com/office/officeart/2005/8/layout/hList1"/>
    <dgm:cxn modelId="{933159F2-24F3-4B5C-AE2A-BFD0A27F8D8B}" srcId="{CD077740-1F00-4A0E-BB1E-E60A9BF519B7}" destId="{C0C337F2-9391-4D76-9BD9-F6BFB9AE00C8}" srcOrd="0" destOrd="0" parTransId="{892B4F8B-713F-45FF-B383-77307F125972}" sibTransId="{C8117BE2-52D4-4150-BF6C-1362F9AAD7AA}"/>
    <dgm:cxn modelId="{EEFCF4D2-5B17-4B13-ADA4-A44CB47A24A8}" type="presOf" srcId="{0832A3AC-A229-4302-98C6-1EC1167912EE}" destId="{A8FF76D5-3BA3-4C82-802C-B0D92745E0A5}" srcOrd="0" destOrd="1" presId="urn:microsoft.com/office/officeart/2005/8/layout/hList1"/>
    <dgm:cxn modelId="{2706BE37-8EC9-4568-B1B5-81A5B711828E}" type="presOf" srcId="{CD077740-1F00-4A0E-BB1E-E60A9BF519B7}" destId="{CFE3E261-9D07-4F48-A03B-DA9FD2662C07}" srcOrd="0" destOrd="0" presId="urn:microsoft.com/office/officeart/2005/8/layout/hList1"/>
    <dgm:cxn modelId="{F28AFA18-E69E-4544-AF49-92DF96BB5AC5}" type="presOf" srcId="{C7564471-43D6-4CBF-B421-9D4AAAB1DB92}" destId="{AA2763C4-0A77-4F62-AF4B-3FA54F4E55C4}" srcOrd="0" destOrd="0" presId="urn:microsoft.com/office/officeart/2005/8/layout/hList1"/>
    <dgm:cxn modelId="{8CA4B380-788B-4E7E-90F8-D790BDB3FF5C}" type="presOf" srcId="{B3274E45-F279-4BBE-84FA-CDF92261CFDD}" destId="{562F261F-C103-47C4-B37F-16FA7220E10B}" srcOrd="0" destOrd="0" presId="urn:microsoft.com/office/officeart/2005/8/layout/hList1"/>
    <dgm:cxn modelId="{4C1E9C43-B7EA-4418-BE52-2580A59B6A51}" srcId="{A7799046-DA9E-4F79-BB94-9AD844FED2FC}" destId="{66DF6133-0AD3-4875-A12D-9AADDB29AB7B}" srcOrd="1" destOrd="0" parTransId="{45244564-0171-443E-9F43-69F7D95630BE}" sibTransId="{573632F2-B935-4219-BAE1-523B328E3827}"/>
    <dgm:cxn modelId="{D4DD606A-95C9-4A67-8316-66F8DF176ADC}" type="presParOf" srcId="{AA2763C4-0A77-4F62-AF4B-3FA54F4E55C4}" destId="{ACEBBB09-86DE-4F4D-8B7D-AEE13AFB125C}" srcOrd="0" destOrd="0" presId="urn:microsoft.com/office/officeart/2005/8/layout/hList1"/>
    <dgm:cxn modelId="{53C295C7-62AA-4DDA-9FB7-248F74D6B944}" type="presParOf" srcId="{ACEBBB09-86DE-4F4D-8B7D-AEE13AFB125C}" destId="{562F261F-C103-47C4-B37F-16FA7220E10B}" srcOrd="0" destOrd="0" presId="urn:microsoft.com/office/officeart/2005/8/layout/hList1"/>
    <dgm:cxn modelId="{CF189CD8-C06E-45A3-BC0E-DB413F446198}" type="presParOf" srcId="{ACEBBB09-86DE-4F4D-8B7D-AEE13AFB125C}" destId="{A8FF76D5-3BA3-4C82-802C-B0D92745E0A5}" srcOrd="1" destOrd="0" presId="urn:microsoft.com/office/officeart/2005/8/layout/hList1"/>
    <dgm:cxn modelId="{AA2C9444-3C75-4EA7-8D2D-5671148CC163}" type="presParOf" srcId="{AA2763C4-0A77-4F62-AF4B-3FA54F4E55C4}" destId="{77C00371-7739-42B6-AB9B-FC2242A8D611}" srcOrd="1" destOrd="0" presId="urn:microsoft.com/office/officeart/2005/8/layout/hList1"/>
    <dgm:cxn modelId="{4D8C8FE9-41BD-4071-ABA4-F9F744CC3801}" type="presParOf" srcId="{AA2763C4-0A77-4F62-AF4B-3FA54F4E55C4}" destId="{F09F57BA-B0CD-43BE-9EFE-E0AFE3ADFC08}" srcOrd="2" destOrd="0" presId="urn:microsoft.com/office/officeart/2005/8/layout/hList1"/>
    <dgm:cxn modelId="{60701749-349A-4718-8447-1FFED64EC3E7}" type="presParOf" srcId="{F09F57BA-B0CD-43BE-9EFE-E0AFE3ADFC08}" destId="{CFE3E261-9D07-4F48-A03B-DA9FD2662C07}" srcOrd="0" destOrd="0" presId="urn:microsoft.com/office/officeart/2005/8/layout/hList1"/>
    <dgm:cxn modelId="{4AB4B48F-8E1D-4EF1-888F-736681CF09F9}" type="presParOf" srcId="{F09F57BA-B0CD-43BE-9EFE-E0AFE3ADFC08}" destId="{47363F56-1350-444E-888C-DB371AA3E6E5}" srcOrd="1" destOrd="0" presId="urn:microsoft.com/office/officeart/2005/8/layout/hList1"/>
    <dgm:cxn modelId="{3CAA209B-D4ED-4826-9902-98C1871E194F}" type="presParOf" srcId="{AA2763C4-0A77-4F62-AF4B-3FA54F4E55C4}" destId="{4435295E-5189-4BDF-952A-5D6EA74EAC99}" srcOrd="3" destOrd="0" presId="urn:microsoft.com/office/officeart/2005/8/layout/hList1"/>
    <dgm:cxn modelId="{BC0795A6-4933-4C6B-A1A9-3BA4B5DB4CB6}" type="presParOf" srcId="{AA2763C4-0A77-4F62-AF4B-3FA54F4E55C4}" destId="{964773FB-E78D-494D-A2F3-CBE560A6094A}" srcOrd="4" destOrd="0" presId="urn:microsoft.com/office/officeart/2005/8/layout/hList1"/>
    <dgm:cxn modelId="{4FDF7894-5B7E-47A7-BD2D-45D56F9C38D8}" type="presParOf" srcId="{964773FB-E78D-494D-A2F3-CBE560A6094A}" destId="{E89FBC26-C66B-4470-990F-1963AA6C13C7}" srcOrd="0" destOrd="0" presId="urn:microsoft.com/office/officeart/2005/8/layout/hList1"/>
    <dgm:cxn modelId="{7F18F6A4-23BB-4FD4-9169-20596B263958}" type="presParOf" srcId="{964773FB-E78D-494D-A2F3-CBE560A6094A}" destId="{9B01DB5C-2AEA-4C02-BCD3-24A0B2F93EC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54BC0D0-DF07-4D5A-B8FB-D33A384F01D9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1387CF9C-DF22-4FFD-8CC2-FE7E79B91EFA}">
      <dgm:prSet phldrT="[Teks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hr-HR" b="1" i="1" dirty="0" smtClean="0">
              <a:solidFill>
                <a:schemeClr val="accent6">
                  <a:lumMod val="50000"/>
                </a:schemeClr>
              </a:solidFill>
            </a:rPr>
            <a:t>Prihodi poslovanja</a:t>
          </a:r>
          <a:endParaRPr lang="hr-HR" b="1" i="1" dirty="0">
            <a:solidFill>
              <a:schemeClr val="accent6">
                <a:lumMod val="50000"/>
              </a:schemeClr>
            </a:solidFill>
          </a:endParaRPr>
        </a:p>
      </dgm:t>
    </dgm:pt>
    <dgm:pt modelId="{33C28DD7-802B-4E1E-B937-2B0509A064EA}" type="parTrans" cxnId="{862AAD01-9096-4554-B63D-60823877C62D}">
      <dgm:prSet/>
      <dgm:spPr/>
      <dgm:t>
        <a:bodyPr/>
        <a:lstStyle/>
        <a:p>
          <a:endParaRPr lang="hr-HR"/>
        </a:p>
      </dgm:t>
    </dgm:pt>
    <dgm:pt modelId="{07B58BD0-973C-4B07-9F65-A8E63D63C78C}" type="sibTrans" cxnId="{862AAD01-9096-4554-B63D-60823877C62D}">
      <dgm:prSet/>
      <dgm:spPr/>
      <dgm:t>
        <a:bodyPr/>
        <a:lstStyle/>
        <a:p>
          <a:endParaRPr lang="hr-HR"/>
        </a:p>
      </dgm:t>
    </dgm:pt>
    <dgm:pt modelId="{FF4DDBA3-2F27-4926-8CC6-8CA01FECDE7C}">
      <dgm:prSet phldrT="[Tekst]"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hr-HR" sz="1200" dirty="0" smtClean="0"/>
            <a:t>Prihodi od poreza.</a:t>
          </a:r>
          <a:endParaRPr lang="hr-HR" sz="1200" dirty="0"/>
        </a:p>
      </dgm:t>
    </dgm:pt>
    <dgm:pt modelId="{F805FD71-15A7-46FE-96A7-E48D9308B684}" type="parTrans" cxnId="{CCDC16CB-D77C-4B6F-92D5-25E6E9A93FC7}">
      <dgm:prSet/>
      <dgm:spPr/>
      <dgm:t>
        <a:bodyPr/>
        <a:lstStyle/>
        <a:p>
          <a:endParaRPr lang="hr-HR"/>
        </a:p>
      </dgm:t>
    </dgm:pt>
    <dgm:pt modelId="{9E23CFE8-6EAA-4798-BC7B-F161AB219F08}" type="sibTrans" cxnId="{CCDC16CB-D77C-4B6F-92D5-25E6E9A93FC7}">
      <dgm:prSet/>
      <dgm:spPr/>
      <dgm:t>
        <a:bodyPr/>
        <a:lstStyle/>
        <a:p>
          <a:endParaRPr lang="hr-HR"/>
        </a:p>
      </dgm:t>
    </dgm:pt>
    <dgm:pt modelId="{F0F87CD2-BF2F-451C-87CC-71E82EDA8906}">
      <dgm:prSet phldrT="[Tekst]"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hr-HR" sz="1200" dirty="0" smtClean="0"/>
            <a:t>Prihodi od subjekata unutar proračuna</a:t>
          </a:r>
          <a:endParaRPr lang="hr-HR" sz="1200" dirty="0"/>
        </a:p>
      </dgm:t>
    </dgm:pt>
    <dgm:pt modelId="{B565D0C1-050E-4506-9B8B-3B8D6C9426B0}" type="parTrans" cxnId="{BDC48B3B-9691-441C-B62F-7E9063F5ADF2}">
      <dgm:prSet/>
      <dgm:spPr/>
      <dgm:t>
        <a:bodyPr/>
        <a:lstStyle/>
        <a:p>
          <a:endParaRPr lang="hr-HR"/>
        </a:p>
      </dgm:t>
    </dgm:pt>
    <dgm:pt modelId="{702EA352-1C17-44F4-BCE0-8E0289577843}" type="sibTrans" cxnId="{BDC48B3B-9691-441C-B62F-7E9063F5ADF2}">
      <dgm:prSet/>
      <dgm:spPr/>
      <dgm:t>
        <a:bodyPr/>
        <a:lstStyle/>
        <a:p>
          <a:endParaRPr lang="hr-HR"/>
        </a:p>
      </dgm:t>
    </dgm:pt>
    <dgm:pt modelId="{0C784BA0-1F01-41C9-8901-EBD4664F8C33}">
      <dgm:prSet phldrT="[Teks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hr-HR" b="1" i="1" dirty="0" smtClean="0">
              <a:solidFill>
                <a:schemeClr val="accent6">
                  <a:lumMod val="50000"/>
                </a:schemeClr>
              </a:solidFill>
            </a:rPr>
            <a:t>Prihodi od prodaje nefinancijske imovine</a:t>
          </a:r>
          <a:endParaRPr lang="hr-HR" b="1" i="1" dirty="0">
            <a:solidFill>
              <a:schemeClr val="accent6">
                <a:lumMod val="50000"/>
              </a:schemeClr>
            </a:solidFill>
          </a:endParaRPr>
        </a:p>
      </dgm:t>
    </dgm:pt>
    <dgm:pt modelId="{43178C6E-04D4-4E5B-9D4E-DD282E438C31}" type="parTrans" cxnId="{7F5D6DC2-BB68-46AA-AFC2-E78B7DCD513A}">
      <dgm:prSet/>
      <dgm:spPr/>
      <dgm:t>
        <a:bodyPr/>
        <a:lstStyle/>
        <a:p>
          <a:endParaRPr lang="hr-HR"/>
        </a:p>
      </dgm:t>
    </dgm:pt>
    <dgm:pt modelId="{31DF1E2E-A9B7-4F54-83A3-C7E609BF2881}" type="sibTrans" cxnId="{7F5D6DC2-BB68-46AA-AFC2-E78B7DCD513A}">
      <dgm:prSet/>
      <dgm:spPr/>
      <dgm:t>
        <a:bodyPr/>
        <a:lstStyle/>
        <a:p>
          <a:endParaRPr lang="hr-HR"/>
        </a:p>
      </dgm:t>
    </dgm:pt>
    <dgm:pt modelId="{63E15A95-543E-431A-9ED4-B9326AE05971}">
      <dgm:prSet phldrT="[Tekst]"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hr-HR" sz="1200" dirty="0" smtClean="0"/>
            <a:t>Prihodi od prodaje </a:t>
          </a:r>
          <a:r>
            <a:rPr lang="hr-HR" sz="1200" dirty="0" err="1" smtClean="0"/>
            <a:t>neproizvedene</a:t>
          </a:r>
          <a:r>
            <a:rPr lang="hr-HR" sz="1200" dirty="0" smtClean="0"/>
            <a:t> dugotrajne financijske imovine </a:t>
          </a:r>
          <a:endParaRPr lang="hr-HR" sz="1200" dirty="0"/>
        </a:p>
      </dgm:t>
    </dgm:pt>
    <dgm:pt modelId="{0A9B1A5C-7438-48C0-86CF-4FFF43FFEBE9}" type="parTrans" cxnId="{3B8E9974-8D60-4E38-92A1-694A3A66F581}">
      <dgm:prSet/>
      <dgm:spPr/>
      <dgm:t>
        <a:bodyPr/>
        <a:lstStyle/>
        <a:p>
          <a:endParaRPr lang="hr-HR"/>
        </a:p>
      </dgm:t>
    </dgm:pt>
    <dgm:pt modelId="{1FC8C36E-3BE5-4A52-A6C0-B7009B7EF045}" type="sibTrans" cxnId="{3B8E9974-8D60-4E38-92A1-694A3A66F581}">
      <dgm:prSet/>
      <dgm:spPr/>
      <dgm:t>
        <a:bodyPr/>
        <a:lstStyle/>
        <a:p>
          <a:endParaRPr lang="hr-HR"/>
        </a:p>
      </dgm:t>
    </dgm:pt>
    <dgm:pt modelId="{1FB042F6-395A-4D1B-A823-82A027760024}">
      <dgm:prSet phldrT="[Tekst]"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hr-HR" sz="1200" dirty="0" smtClean="0"/>
            <a:t>Prihodi od imovine, komunalnih doprinosa i naknada</a:t>
          </a:r>
          <a:endParaRPr lang="hr-HR" sz="1200" dirty="0"/>
        </a:p>
      </dgm:t>
    </dgm:pt>
    <dgm:pt modelId="{F8361AE9-DEB4-455D-95AB-FF7CAE4DB7C6}" type="parTrans" cxnId="{5A9458E4-6D03-440A-BF0A-13F79BB21AFE}">
      <dgm:prSet/>
      <dgm:spPr/>
      <dgm:t>
        <a:bodyPr/>
        <a:lstStyle/>
        <a:p>
          <a:endParaRPr lang="hr-HR"/>
        </a:p>
      </dgm:t>
    </dgm:pt>
    <dgm:pt modelId="{76F23C7E-D737-4CDC-A141-979EA20AB803}" type="sibTrans" cxnId="{5A9458E4-6D03-440A-BF0A-13F79BB21AFE}">
      <dgm:prSet/>
      <dgm:spPr/>
      <dgm:t>
        <a:bodyPr/>
        <a:lstStyle/>
        <a:p>
          <a:endParaRPr lang="hr-HR"/>
        </a:p>
      </dgm:t>
    </dgm:pt>
    <dgm:pt modelId="{3D8D0F53-02D4-4423-B64D-CF7B3646D726}">
      <dgm:prSet phldrT="[Tekst]"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hr-HR" sz="1200" dirty="0" smtClean="0"/>
            <a:t>Prihodi od zakupa prostora, donacija i sl</a:t>
          </a:r>
          <a:r>
            <a:rPr lang="hr-HR" sz="1100" dirty="0" smtClean="0"/>
            <a:t>.</a:t>
          </a:r>
          <a:endParaRPr lang="hr-HR" sz="1100" dirty="0"/>
        </a:p>
      </dgm:t>
    </dgm:pt>
    <dgm:pt modelId="{8632BC57-291C-4370-9CA7-A69CF5B2A750}" type="parTrans" cxnId="{35AF2A5C-7777-4B53-804F-DBCAFB3CDF35}">
      <dgm:prSet/>
      <dgm:spPr/>
      <dgm:t>
        <a:bodyPr/>
        <a:lstStyle/>
        <a:p>
          <a:endParaRPr lang="hr-HR"/>
        </a:p>
      </dgm:t>
    </dgm:pt>
    <dgm:pt modelId="{F185DF9B-2948-4B85-935F-A8941413B5E5}" type="sibTrans" cxnId="{35AF2A5C-7777-4B53-804F-DBCAFB3CDF35}">
      <dgm:prSet/>
      <dgm:spPr/>
      <dgm:t>
        <a:bodyPr/>
        <a:lstStyle/>
        <a:p>
          <a:endParaRPr lang="hr-HR"/>
        </a:p>
      </dgm:t>
    </dgm:pt>
    <dgm:pt modelId="{198EFFCB-E665-4736-890F-BC077668EA7B}">
      <dgm:prSet phldrT="[Tekst]"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endParaRPr lang="hr-HR" sz="1200" dirty="0"/>
        </a:p>
      </dgm:t>
    </dgm:pt>
    <dgm:pt modelId="{D847984A-03A5-4762-B6D5-173FC34025D4}" type="parTrans" cxnId="{50E11A5B-69D9-4B76-8000-ECC4BCF38202}">
      <dgm:prSet/>
      <dgm:spPr/>
      <dgm:t>
        <a:bodyPr/>
        <a:lstStyle/>
        <a:p>
          <a:endParaRPr lang="hr-HR"/>
        </a:p>
      </dgm:t>
    </dgm:pt>
    <dgm:pt modelId="{F142A0B5-FC16-454C-9990-0883C0E72722}" type="sibTrans" cxnId="{50E11A5B-69D9-4B76-8000-ECC4BCF38202}">
      <dgm:prSet/>
      <dgm:spPr/>
      <dgm:t>
        <a:bodyPr/>
        <a:lstStyle/>
        <a:p>
          <a:endParaRPr lang="hr-HR"/>
        </a:p>
      </dgm:t>
    </dgm:pt>
    <dgm:pt modelId="{69EACF24-51D1-4E24-882C-7391C58FBB34}">
      <dgm:prSet phldrT="[Tekst]"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endParaRPr lang="hr-HR" sz="1200" dirty="0"/>
        </a:p>
      </dgm:t>
    </dgm:pt>
    <dgm:pt modelId="{4B367D58-AC17-4C29-A7CF-2D0539B4D3E8}" type="parTrans" cxnId="{88A531D6-6BD1-4C00-ACB4-B7390CA9E4CC}">
      <dgm:prSet/>
      <dgm:spPr/>
      <dgm:t>
        <a:bodyPr/>
        <a:lstStyle/>
        <a:p>
          <a:endParaRPr lang="hr-HR"/>
        </a:p>
      </dgm:t>
    </dgm:pt>
    <dgm:pt modelId="{EE3D5BAD-BCB2-4163-A12F-FACCFD3B1C87}" type="sibTrans" cxnId="{88A531D6-6BD1-4C00-ACB4-B7390CA9E4CC}">
      <dgm:prSet/>
      <dgm:spPr/>
      <dgm:t>
        <a:bodyPr/>
        <a:lstStyle/>
        <a:p>
          <a:endParaRPr lang="hr-HR"/>
        </a:p>
      </dgm:t>
    </dgm:pt>
    <dgm:pt modelId="{A3DE8C8D-C168-4489-B147-3246B0437E51}" type="pres">
      <dgm:prSet presAssocID="{554BC0D0-DF07-4D5A-B8FB-D33A384F01D9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4142D1E2-2FC5-495B-ACD3-16EDD291D871}" type="pres">
      <dgm:prSet presAssocID="{1387CF9C-DF22-4FFD-8CC2-FE7E79B91EFA}" presName="linNode" presStyleCnt="0"/>
      <dgm:spPr/>
    </dgm:pt>
    <dgm:pt modelId="{8D41DEFB-C7FB-435D-BC72-5E82D47D05E0}" type="pres">
      <dgm:prSet presAssocID="{1387CF9C-DF22-4FFD-8CC2-FE7E79B91EFA}" presName="parentShp" presStyleLbl="node1" presStyleIdx="0" presStyleCnt="2" custLinFactNeighborX="-641" custLinFactNeighborY="500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1A62684-A6C0-4D89-B759-2F6B31210559}" type="pres">
      <dgm:prSet presAssocID="{1387CF9C-DF22-4FFD-8CC2-FE7E79B91EFA}" presName="childShp" presStyleLbl="bgAccFollowNode1" presStyleIdx="0" presStyleCnt="2" custLinFactNeighborX="31549" custLinFactNeighborY="5000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94BA4B5-B985-4DF8-B983-92BF45FB5DCA}" type="pres">
      <dgm:prSet presAssocID="{07B58BD0-973C-4B07-9F65-A8E63D63C78C}" presName="spacing" presStyleCnt="0"/>
      <dgm:spPr/>
    </dgm:pt>
    <dgm:pt modelId="{9B2F10A9-BED3-4A15-AA45-329E975221D6}" type="pres">
      <dgm:prSet presAssocID="{0C784BA0-1F01-41C9-8901-EBD4664F8C33}" presName="linNode" presStyleCnt="0"/>
      <dgm:spPr/>
    </dgm:pt>
    <dgm:pt modelId="{5D435858-76FB-432A-95BC-F50D4F73EAD3}" type="pres">
      <dgm:prSet presAssocID="{0C784BA0-1F01-41C9-8901-EBD4664F8C33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E6E65DC-853B-4D6C-9864-23CEFC66FE85}" type="pres">
      <dgm:prSet presAssocID="{0C784BA0-1F01-41C9-8901-EBD4664F8C33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C1A130BA-91EB-44F6-9817-9AECAC668DD5}" type="presOf" srcId="{0C784BA0-1F01-41C9-8901-EBD4664F8C33}" destId="{5D435858-76FB-432A-95BC-F50D4F73EAD3}" srcOrd="0" destOrd="0" presId="urn:microsoft.com/office/officeart/2005/8/layout/vList6"/>
    <dgm:cxn modelId="{CCDC16CB-D77C-4B6F-92D5-25E6E9A93FC7}" srcId="{1387CF9C-DF22-4FFD-8CC2-FE7E79B91EFA}" destId="{FF4DDBA3-2F27-4926-8CC6-8CA01FECDE7C}" srcOrd="0" destOrd="0" parTransId="{F805FD71-15A7-46FE-96A7-E48D9308B684}" sibTransId="{9E23CFE8-6EAA-4798-BC7B-F161AB219F08}"/>
    <dgm:cxn modelId="{5A9458E4-6D03-440A-BF0A-13F79BB21AFE}" srcId="{1387CF9C-DF22-4FFD-8CC2-FE7E79B91EFA}" destId="{1FB042F6-395A-4D1B-A823-82A027760024}" srcOrd="2" destOrd="0" parTransId="{F8361AE9-DEB4-455D-95AB-FF7CAE4DB7C6}" sibTransId="{76F23C7E-D737-4CDC-A141-979EA20AB803}"/>
    <dgm:cxn modelId="{53422914-C797-48FA-A5B6-C4F08322BD33}" type="presOf" srcId="{63E15A95-543E-431A-9ED4-B9326AE05971}" destId="{6E6E65DC-853B-4D6C-9864-23CEFC66FE85}" srcOrd="0" destOrd="2" presId="urn:microsoft.com/office/officeart/2005/8/layout/vList6"/>
    <dgm:cxn modelId="{75D42EEF-48D7-4154-A6E5-882A58EAFFB0}" type="presOf" srcId="{F0F87CD2-BF2F-451C-87CC-71E82EDA8906}" destId="{51A62684-A6C0-4D89-B759-2F6B31210559}" srcOrd="0" destOrd="1" presId="urn:microsoft.com/office/officeart/2005/8/layout/vList6"/>
    <dgm:cxn modelId="{6F51F756-B723-40BD-A7DF-3A821692D797}" type="presOf" srcId="{3D8D0F53-02D4-4423-B64D-CF7B3646D726}" destId="{51A62684-A6C0-4D89-B759-2F6B31210559}" srcOrd="0" destOrd="3" presId="urn:microsoft.com/office/officeart/2005/8/layout/vList6"/>
    <dgm:cxn modelId="{7F5D6DC2-BB68-46AA-AFC2-E78B7DCD513A}" srcId="{554BC0D0-DF07-4D5A-B8FB-D33A384F01D9}" destId="{0C784BA0-1F01-41C9-8901-EBD4664F8C33}" srcOrd="1" destOrd="0" parTransId="{43178C6E-04D4-4E5B-9D4E-DD282E438C31}" sibTransId="{31DF1E2E-A9B7-4F54-83A3-C7E609BF2881}"/>
    <dgm:cxn modelId="{09EEB4BD-CD39-4F92-8722-BF52C1DCD02B}" type="presOf" srcId="{69EACF24-51D1-4E24-882C-7391C58FBB34}" destId="{6E6E65DC-853B-4D6C-9864-23CEFC66FE85}" srcOrd="0" destOrd="1" presId="urn:microsoft.com/office/officeart/2005/8/layout/vList6"/>
    <dgm:cxn modelId="{051C68CA-A929-45B0-873A-D66B8AA0C33A}" type="presOf" srcId="{198EFFCB-E665-4736-890F-BC077668EA7B}" destId="{6E6E65DC-853B-4D6C-9864-23CEFC66FE85}" srcOrd="0" destOrd="0" presId="urn:microsoft.com/office/officeart/2005/8/layout/vList6"/>
    <dgm:cxn modelId="{2E72FDB9-4188-41B4-B534-18029D28C5C4}" type="presOf" srcId="{FF4DDBA3-2F27-4926-8CC6-8CA01FECDE7C}" destId="{51A62684-A6C0-4D89-B759-2F6B31210559}" srcOrd="0" destOrd="0" presId="urn:microsoft.com/office/officeart/2005/8/layout/vList6"/>
    <dgm:cxn modelId="{F4B5B13B-2D7A-4EBF-8FA8-AB298FE5572C}" type="presOf" srcId="{554BC0D0-DF07-4D5A-B8FB-D33A384F01D9}" destId="{A3DE8C8D-C168-4489-B147-3246B0437E51}" srcOrd="0" destOrd="0" presId="urn:microsoft.com/office/officeart/2005/8/layout/vList6"/>
    <dgm:cxn modelId="{35AF2A5C-7777-4B53-804F-DBCAFB3CDF35}" srcId="{1387CF9C-DF22-4FFD-8CC2-FE7E79B91EFA}" destId="{3D8D0F53-02D4-4423-B64D-CF7B3646D726}" srcOrd="3" destOrd="0" parTransId="{8632BC57-291C-4370-9CA7-A69CF5B2A750}" sibTransId="{F185DF9B-2948-4B85-935F-A8941413B5E5}"/>
    <dgm:cxn modelId="{88A531D6-6BD1-4C00-ACB4-B7390CA9E4CC}" srcId="{0C784BA0-1F01-41C9-8901-EBD4664F8C33}" destId="{69EACF24-51D1-4E24-882C-7391C58FBB34}" srcOrd="1" destOrd="0" parTransId="{4B367D58-AC17-4C29-A7CF-2D0539B4D3E8}" sibTransId="{EE3D5BAD-BCB2-4163-A12F-FACCFD3B1C87}"/>
    <dgm:cxn modelId="{04D4B259-043F-45B1-89C9-6AEC8A35F12F}" type="presOf" srcId="{1FB042F6-395A-4D1B-A823-82A027760024}" destId="{51A62684-A6C0-4D89-B759-2F6B31210559}" srcOrd="0" destOrd="2" presId="urn:microsoft.com/office/officeart/2005/8/layout/vList6"/>
    <dgm:cxn modelId="{9964A69F-D12B-4C77-B514-69428814E985}" type="presOf" srcId="{1387CF9C-DF22-4FFD-8CC2-FE7E79B91EFA}" destId="{8D41DEFB-C7FB-435D-BC72-5E82D47D05E0}" srcOrd="0" destOrd="0" presId="urn:microsoft.com/office/officeart/2005/8/layout/vList6"/>
    <dgm:cxn modelId="{3B8E9974-8D60-4E38-92A1-694A3A66F581}" srcId="{0C784BA0-1F01-41C9-8901-EBD4664F8C33}" destId="{63E15A95-543E-431A-9ED4-B9326AE05971}" srcOrd="2" destOrd="0" parTransId="{0A9B1A5C-7438-48C0-86CF-4FFF43FFEBE9}" sibTransId="{1FC8C36E-3BE5-4A52-A6C0-B7009B7EF045}"/>
    <dgm:cxn modelId="{862AAD01-9096-4554-B63D-60823877C62D}" srcId="{554BC0D0-DF07-4D5A-B8FB-D33A384F01D9}" destId="{1387CF9C-DF22-4FFD-8CC2-FE7E79B91EFA}" srcOrd="0" destOrd="0" parTransId="{33C28DD7-802B-4E1E-B937-2B0509A064EA}" sibTransId="{07B58BD0-973C-4B07-9F65-A8E63D63C78C}"/>
    <dgm:cxn modelId="{50E11A5B-69D9-4B76-8000-ECC4BCF38202}" srcId="{0C784BA0-1F01-41C9-8901-EBD4664F8C33}" destId="{198EFFCB-E665-4736-890F-BC077668EA7B}" srcOrd="0" destOrd="0" parTransId="{D847984A-03A5-4762-B6D5-173FC34025D4}" sibTransId="{F142A0B5-FC16-454C-9990-0883C0E72722}"/>
    <dgm:cxn modelId="{BDC48B3B-9691-441C-B62F-7E9063F5ADF2}" srcId="{1387CF9C-DF22-4FFD-8CC2-FE7E79B91EFA}" destId="{F0F87CD2-BF2F-451C-87CC-71E82EDA8906}" srcOrd="1" destOrd="0" parTransId="{B565D0C1-050E-4506-9B8B-3B8D6C9426B0}" sibTransId="{702EA352-1C17-44F4-BCE0-8E0289577843}"/>
    <dgm:cxn modelId="{A495EBCF-C40C-41C9-AAE7-943A643D8A5A}" type="presParOf" srcId="{A3DE8C8D-C168-4489-B147-3246B0437E51}" destId="{4142D1E2-2FC5-495B-ACD3-16EDD291D871}" srcOrd="0" destOrd="0" presId="urn:microsoft.com/office/officeart/2005/8/layout/vList6"/>
    <dgm:cxn modelId="{38D95B4B-82B3-4237-A249-EF4945F44255}" type="presParOf" srcId="{4142D1E2-2FC5-495B-ACD3-16EDD291D871}" destId="{8D41DEFB-C7FB-435D-BC72-5E82D47D05E0}" srcOrd="0" destOrd="0" presId="urn:microsoft.com/office/officeart/2005/8/layout/vList6"/>
    <dgm:cxn modelId="{2A5469D8-FF70-458E-A8E6-CF5DA8D60350}" type="presParOf" srcId="{4142D1E2-2FC5-495B-ACD3-16EDD291D871}" destId="{51A62684-A6C0-4D89-B759-2F6B31210559}" srcOrd="1" destOrd="0" presId="urn:microsoft.com/office/officeart/2005/8/layout/vList6"/>
    <dgm:cxn modelId="{66FE5FF3-4557-4E76-A723-394EF972C661}" type="presParOf" srcId="{A3DE8C8D-C168-4489-B147-3246B0437E51}" destId="{A94BA4B5-B985-4DF8-B983-92BF45FB5DCA}" srcOrd="1" destOrd="0" presId="urn:microsoft.com/office/officeart/2005/8/layout/vList6"/>
    <dgm:cxn modelId="{50A63417-D5F2-4523-9370-2AEE35743EFE}" type="presParOf" srcId="{A3DE8C8D-C168-4489-B147-3246B0437E51}" destId="{9B2F10A9-BED3-4A15-AA45-329E975221D6}" srcOrd="2" destOrd="0" presId="urn:microsoft.com/office/officeart/2005/8/layout/vList6"/>
    <dgm:cxn modelId="{353478E7-B47F-4E50-A04C-C678B32AD75F}" type="presParOf" srcId="{9B2F10A9-BED3-4A15-AA45-329E975221D6}" destId="{5D435858-76FB-432A-95BC-F50D4F73EAD3}" srcOrd="0" destOrd="0" presId="urn:microsoft.com/office/officeart/2005/8/layout/vList6"/>
    <dgm:cxn modelId="{0FE7A53D-8F58-475D-85B2-B8D3C0493FB8}" type="presParOf" srcId="{9B2F10A9-BED3-4A15-AA45-329E975221D6}" destId="{6E6E65DC-853B-4D6C-9864-23CEFC66FE85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DB9FF71-30A7-4BD0-B7A9-C82614BF9D52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9C652488-3CF3-42F9-AA3F-2A8EC073E4BC}">
      <dgm:prSet phldrT="[Teks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hr-HR" sz="1200" dirty="0" smtClean="0">
              <a:solidFill>
                <a:schemeClr val="accent6">
                  <a:lumMod val="50000"/>
                </a:schemeClr>
              </a:solidFill>
            </a:rPr>
            <a:t>Materijalni</a:t>
          </a:r>
          <a:r>
            <a:rPr lang="hr-HR" sz="1100" dirty="0" smtClean="0">
              <a:solidFill>
                <a:schemeClr val="accent6">
                  <a:lumMod val="50000"/>
                </a:schemeClr>
              </a:solidFill>
            </a:rPr>
            <a:t> rashodi </a:t>
          </a:r>
          <a:r>
            <a:rPr lang="hr-HR" sz="1100" dirty="0" smtClean="0"/>
            <a:t>(naknade za prijevoz, službeni put, rashode za uredski materijal…) </a:t>
          </a:r>
          <a:endParaRPr lang="hr-HR" sz="1100" dirty="0"/>
        </a:p>
      </dgm:t>
    </dgm:pt>
    <dgm:pt modelId="{01F81DBC-4B04-4883-8ABE-E19D331BC92C}" type="parTrans" cxnId="{6F0DE54B-4489-479C-8514-49C93116A160}">
      <dgm:prSet/>
      <dgm:spPr/>
      <dgm:t>
        <a:bodyPr/>
        <a:lstStyle/>
        <a:p>
          <a:endParaRPr lang="hr-HR"/>
        </a:p>
      </dgm:t>
    </dgm:pt>
    <dgm:pt modelId="{B9DC5900-87C5-4D42-A568-A588911346A5}" type="sibTrans" cxnId="{6F0DE54B-4489-479C-8514-49C93116A160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hr-HR" dirty="0" smtClean="0">
              <a:solidFill>
                <a:schemeClr val="accent6">
                  <a:lumMod val="50000"/>
                </a:schemeClr>
              </a:solidFill>
            </a:rPr>
            <a:t>Rashodi za zaposlene </a:t>
          </a:r>
          <a:r>
            <a:rPr lang="hr-HR" dirty="0" smtClean="0"/>
            <a:t>(Plaće i materijalna prava službenika)</a:t>
          </a:r>
          <a:endParaRPr lang="hr-HR" dirty="0"/>
        </a:p>
      </dgm:t>
    </dgm:pt>
    <dgm:pt modelId="{3679A05B-D7BF-4BBB-8F80-67EA45F555B0}">
      <dgm:prSet phldrT="[Tekst]"/>
      <dgm:spPr/>
      <dgm:t>
        <a:bodyPr/>
        <a:lstStyle/>
        <a:p>
          <a:endParaRPr lang="hr-HR" dirty="0"/>
        </a:p>
      </dgm:t>
    </dgm:pt>
    <dgm:pt modelId="{C19104D8-27A6-4DD7-A292-741A68186CF4}" type="parTrans" cxnId="{F7917394-CC6A-4BB2-9E8C-F1ECFCA5667A}">
      <dgm:prSet/>
      <dgm:spPr/>
      <dgm:t>
        <a:bodyPr/>
        <a:lstStyle/>
        <a:p>
          <a:endParaRPr lang="hr-HR"/>
        </a:p>
      </dgm:t>
    </dgm:pt>
    <dgm:pt modelId="{A451143E-24C3-481A-AF85-90C7E161DF7E}" type="sibTrans" cxnId="{F7917394-CC6A-4BB2-9E8C-F1ECFCA5667A}">
      <dgm:prSet/>
      <dgm:spPr/>
      <dgm:t>
        <a:bodyPr/>
        <a:lstStyle/>
        <a:p>
          <a:endParaRPr lang="hr-HR"/>
        </a:p>
      </dgm:t>
    </dgm:pt>
    <dgm:pt modelId="{E1C03634-AC1C-46A9-9568-14FA83F437E1}">
      <dgm:prSet phldrT="[Teks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hr-HR" sz="1100" dirty="0" smtClean="0">
              <a:solidFill>
                <a:schemeClr val="accent6">
                  <a:lumMod val="50000"/>
                </a:schemeClr>
              </a:solidFill>
            </a:rPr>
            <a:t>Financijski rashodi </a:t>
          </a:r>
          <a:r>
            <a:rPr lang="hr-HR" sz="1100" dirty="0" smtClean="0">
              <a:solidFill>
                <a:schemeClr val="bg1"/>
              </a:solidFill>
            </a:rPr>
            <a:t>(otplata kamata i bankarske usluge)</a:t>
          </a:r>
          <a:endParaRPr lang="hr-HR" sz="1100" dirty="0">
            <a:solidFill>
              <a:schemeClr val="bg1"/>
            </a:solidFill>
          </a:endParaRPr>
        </a:p>
      </dgm:t>
    </dgm:pt>
    <dgm:pt modelId="{A15C6E02-0577-43EB-BD52-9909F9164F6A}" type="parTrans" cxnId="{DA1402DF-E9B4-40E4-B33A-E8CBA030607D}">
      <dgm:prSet/>
      <dgm:spPr/>
      <dgm:t>
        <a:bodyPr/>
        <a:lstStyle/>
        <a:p>
          <a:endParaRPr lang="hr-HR"/>
        </a:p>
      </dgm:t>
    </dgm:pt>
    <dgm:pt modelId="{EC262EA6-A59F-48AB-BD50-93AC0FDF115C}" type="sibTrans" cxnId="{DA1402DF-E9B4-40E4-B33A-E8CBA030607D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hr-HR" dirty="0" smtClean="0">
              <a:solidFill>
                <a:schemeClr val="accent6">
                  <a:lumMod val="50000"/>
                </a:schemeClr>
              </a:solidFill>
            </a:rPr>
            <a:t>Rashodi za subvencije </a:t>
          </a:r>
          <a:endParaRPr lang="hr-HR" dirty="0">
            <a:solidFill>
              <a:schemeClr val="accent6">
                <a:lumMod val="50000"/>
              </a:schemeClr>
            </a:solidFill>
          </a:endParaRPr>
        </a:p>
      </dgm:t>
    </dgm:pt>
    <dgm:pt modelId="{3FB19388-F53A-4A11-A19D-A64D4E43AF3D}">
      <dgm:prSet phldrT="[Tekst]" custT="1"/>
      <dgm:spPr/>
      <dgm:t>
        <a:bodyPr/>
        <a:lstStyle/>
        <a:p>
          <a:r>
            <a:rPr lang="hr-HR" sz="1200" dirty="0" smtClean="0">
              <a:solidFill>
                <a:schemeClr val="accent6">
                  <a:lumMod val="50000"/>
                </a:schemeClr>
              </a:solidFill>
            </a:rPr>
            <a:t>Ostali rashodi – </a:t>
          </a:r>
          <a:r>
            <a:rPr lang="hr-HR" sz="1200" dirty="0" smtClean="0">
              <a:solidFill>
                <a:schemeClr val="bg1"/>
              </a:solidFill>
            </a:rPr>
            <a:t>donacije udrugama, ustanovama</a:t>
          </a:r>
          <a:endParaRPr lang="hr-HR" sz="1200" dirty="0">
            <a:solidFill>
              <a:schemeClr val="bg1"/>
            </a:solidFill>
          </a:endParaRPr>
        </a:p>
      </dgm:t>
    </dgm:pt>
    <dgm:pt modelId="{6B91E4C3-0565-41E6-88A9-C07CAABD9B61}" type="parTrans" cxnId="{8BB9A556-5089-42A5-BC37-F03C828939D3}">
      <dgm:prSet/>
      <dgm:spPr/>
      <dgm:t>
        <a:bodyPr/>
        <a:lstStyle/>
        <a:p>
          <a:endParaRPr lang="hr-HR"/>
        </a:p>
      </dgm:t>
    </dgm:pt>
    <dgm:pt modelId="{D9F9B345-5BAC-45B3-B617-07D21436D485}" type="sibTrans" cxnId="{8BB9A556-5089-42A5-BC37-F03C828939D3}">
      <dgm:prSet/>
      <dgm:spPr/>
      <dgm:t>
        <a:bodyPr/>
        <a:lstStyle/>
        <a:p>
          <a:endParaRPr lang="hr-HR"/>
        </a:p>
      </dgm:t>
    </dgm:pt>
    <dgm:pt modelId="{D27E34D1-EC37-4AF0-9A1A-FF406F4FB29F}">
      <dgm:prSet phldrT="[Teks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hr-HR" dirty="0" smtClean="0">
              <a:solidFill>
                <a:schemeClr val="accent6">
                  <a:lumMod val="50000"/>
                </a:schemeClr>
              </a:solidFill>
            </a:rPr>
            <a:t>Naknade građanima i kućanstvima </a:t>
          </a:r>
          <a:r>
            <a:rPr lang="hr-HR" dirty="0" smtClean="0">
              <a:solidFill>
                <a:schemeClr val="bg1"/>
              </a:solidFill>
            </a:rPr>
            <a:t>(stipendije, pomoći…)</a:t>
          </a:r>
          <a:endParaRPr lang="hr-HR" dirty="0">
            <a:solidFill>
              <a:schemeClr val="bg1"/>
            </a:solidFill>
          </a:endParaRPr>
        </a:p>
      </dgm:t>
    </dgm:pt>
    <dgm:pt modelId="{FF6ABFF4-7662-49D4-B71A-50AF784047EC}" type="parTrans" cxnId="{089CAEAA-C92B-4283-9D78-10542BB4F922}">
      <dgm:prSet/>
      <dgm:spPr/>
      <dgm:t>
        <a:bodyPr/>
        <a:lstStyle/>
        <a:p>
          <a:endParaRPr lang="hr-HR"/>
        </a:p>
      </dgm:t>
    </dgm:pt>
    <dgm:pt modelId="{16D29FFF-E0F3-4CD1-BCDF-502FEC602F92}" type="sibTrans" cxnId="{089CAEAA-C92B-4283-9D78-10542BB4F922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hr-HR" dirty="0" smtClean="0">
              <a:solidFill>
                <a:schemeClr val="accent6">
                  <a:lumMod val="50000"/>
                </a:schemeClr>
              </a:solidFill>
            </a:rPr>
            <a:t>Pomoći unutar općeg proračuna </a:t>
          </a:r>
          <a:r>
            <a:rPr lang="hr-HR" dirty="0" smtClean="0">
              <a:solidFill>
                <a:schemeClr val="bg1"/>
              </a:solidFill>
            </a:rPr>
            <a:t>(komunalno redarstvo) </a:t>
          </a:r>
          <a:endParaRPr lang="hr-HR" dirty="0">
            <a:solidFill>
              <a:schemeClr val="bg1"/>
            </a:solidFill>
          </a:endParaRPr>
        </a:p>
      </dgm:t>
    </dgm:pt>
    <dgm:pt modelId="{A3956B5B-D8A7-4CAA-80A7-9D90D08D8A8E}" type="pres">
      <dgm:prSet presAssocID="{6DB9FF71-30A7-4BD0-B7A9-C82614BF9D52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hr-HR"/>
        </a:p>
      </dgm:t>
    </dgm:pt>
    <dgm:pt modelId="{0EA8B5B0-BBF8-4014-92A8-433426AC1DF0}" type="pres">
      <dgm:prSet presAssocID="{9C652488-3CF3-42F9-AA3F-2A8EC073E4BC}" presName="composite" presStyleCnt="0"/>
      <dgm:spPr/>
    </dgm:pt>
    <dgm:pt modelId="{0DC72840-91F6-4720-9705-11A168358F2B}" type="pres">
      <dgm:prSet presAssocID="{9C652488-3CF3-42F9-AA3F-2A8EC073E4BC}" presName="Parent1" presStyleLbl="node1" presStyleIdx="0" presStyleCnt="6" custLinFactNeighborX="-1370" custLinFactNeighborY="-456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2127A21-F1D1-44CB-B5D1-DF067A2D449A}" type="pres">
      <dgm:prSet presAssocID="{9C652488-3CF3-42F9-AA3F-2A8EC073E4BC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108F15A-AB54-4551-9827-74C80F97E592}" type="pres">
      <dgm:prSet presAssocID="{9C652488-3CF3-42F9-AA3F-2A8EC073E4BC}" presName="BalanceSpacing" presStyleCnt="0"/>
      <dgm:spPr/>
    </dgm:pt>
    <dgm:pt modelId="{5606F7C8-A815-4BEF-BD63-EC015DEF7C9B}" type="pres">
      <dgm:prSet presAssocID="{9C652488-3CF3-42F9-AA3F-2A8EC073E4BC}" presName="BalanceSpacing1" presStyleCnt="0"/>
      <dgm:spPr/>
    </dgm:pt>
    <dgm:pt modelId="{87F09985-7E56-44A3-93F8-A5C7D6D99979}" type="pres">
      <dgm:prSet presAssocID="{B9DC5900-87C5-4D42-A568-A588911346A5}" presName="Accent1Text" presStyleLbl="node1" presStyleIdx="1" presStyleCnt="6"/>
      <dgm:spPr/>
      <dgm:t>
        <a:bodyPr/>
        <a:lstStyle/>
        <a:p>
          <a:endParaRPr lang="hr-HR"/>
        </a:p>
      </dgm:t>
    </dgm:pt>
    <dgm:pt modelId="{08171DF3-6F9A-4D8D-9421-D2E5BA3DACE9}" type="pres">
      <dgm:prSet presAssocID="{B9DC5900-87C5-4D42-A568-A588911346A5}" presName="spaceBetweenRectangles" presStyleCnt="0"/>
      <dgm:spPr/>
    </dgm:pt>
    <dgm:pt modelId="{50132F07-0280-4509-966D-7F4BDA39E2C7}" type="pres">
      <dgm:prSet presAssocID="{E1C03634-AC1C-46A9-9568-14FA83F437E1}" presName="composite" presStyleCnt="0"/>
      <dgm:spPr/>
    </dgm:pt>
    <dgm:pt modelId="{E18028D6-A826-4186-AEDE-CB726920B399}" type="pres">
      <dgm:prSet presAssocID="{E1C03634-AC1C-46A9-9568-14FA83F437E1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7D1FCDF-0CAF-455E-B9F9-2AA9AE432965}" type="pres">
      <dgm:prSet presAssocID="{E1C03634-AC1C-46A9-9568-14FA83F437E1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64464BB-EFCF-4E84-A02F-8719BDF1D5E9}" type="pres">
      <dgm:prSet presAssocID="{E1C03634-AC1C-46A9-9568-14FA83F437E1}" presName="BalanceSpacing" presStyleCnt="0"/>
      <dgm:spPr/>
    </dgm:pt>
    <dgm:pt modelId="{19974626-32DF-47ED-9BA7-AF0E5E19B5B0}" type="pres">
      <dgm:prSet presAssocID="{E1C03634-AC1C-46A9-9568-14FA83F437E1}" presName="BalanceSpacing1" presStyleCnt="0"/>
      <dgm:spPr/>
    </dgm:pt>
    <dgm:pt modelId="{705CFE4B-5EF5-483C-8897-4EDDD4961742}" type="pres">
      <dgm:prSet presAssocID="{EC262EA6-A59F-48AB-BD50-93AC0FDF115C}" presName="Accent1Text" presStyleLbl="node1" presStyleIdx="3" presStyleCnt="6"/>
      <dgm:spPr/>
      <dgm:t>
        <a:bodyPr/>
        <a:lstStyle/>
        <a:p>
          <a:endParaRPr lang="hr-HR"/>
        </a:p>
      </dgm:t>
    </dgm:pt>
    <dgm:pt modelId="{F8572A03-E962-4581-B2AC-F2C8403C0AB9}" type="pres">
      <dgm:prSet presAssocID="{EC262EA6-A59F-48AB-BD50-93AC0FDF115C}" presName="spaceBetweenRectangles" presStyleCnt="0"/>
      <dgm:spPr/>
    </dgm:pt>
    <dgm:pt modelId="{B93E2532-C5D3-4801-834E-492F5FA388C2}" type="pres">
      <dgm:prSet presAssocID="{D27E34D1-EC37-4AF0-9A1A-FF406F4FB29F}" presName="composite" presStyleCnt="0"/>
      <dgm:spPr/>
    </dgm:pt>
    <dgm:pt modelId="{A4C03351-8DE6-4CF2-AC81-B8EBCB9FA9DF}" type="pres">
      <dgm:prSet presAssocID="{D27E34D1-EC37-4AF0-9A1A-FF406F4FB29F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6946EAE-31DB-4BD1-B19C-EE3773D522FF}" type="pres">
      <dgm:prSet presAssocID="{D27E34D1-EC37-4AF0-9A1A-FF406F4FB29F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63CC404-8EC1-4D21-A057-472D09129C79}" type="pres">
      <dgm:prSet presAssocID="{D27E34D1-EC37-4AF0-9A1A-FF406F4FB29F}" presName="BalanceSpacing" presStyleCnt="0"/>
      <dgm:spPr/>
    </dgm:pt>
    <dgm:pt modelId="{0B4E1178-EA82-446D-8CD5-CD554549A2A0}" type="pres">
      <dgm:prSet presAssocID="{D27E34D1-EC37-4AF0-9A1A-FF406F4FB29F}" presName="BalanceSpacing1" presStyleCnt="0"/>
      <dgm:spPr/>
    </dgm:pt>
    <dgm:pt modelId="{0D73A266-9A5F-4C31-B39F-DFFB01CDF72B}" type="pres">
      <dgm:prSet presAssocID="{16D29FFF-E0F3-4CD1-BCDF-502FEC602F92}" presName="Accent1Text" presStyleLbl="node1" presStyleIdx="5" presStyleCnt="6"/>
      <dgm:spPr/>
      <dgm:t>
        <a:bodyPr/>
        <a:lstStyle/>
        <a:p>
          <a:endParaRPr lang="hr-HR"/>
        </a:p>
      </dgm:t>
    </dgm:pt>
  </dgm:ptLst>
  <dgm:cxnLst>
    <dgm:cxn modelId="{25C10512-995A-4218-A21C-515D77D493DF}" type="presOf" srcId="{B9DC5900-87C5-4D42-A568-A588911346A5}" destId="{87F09985-7E56-44A3-93F8-A5C7D6D99979}" srcOrd="0" destOrd="0" presId="urn:microsoft.com/office/officeart/2008/layout/AlternatingHexagons"/>
    <dgm:cxn modelId="{2D4B755E-FB9F-4896-8089-98BCD3C593A9}" type="presOf" srcId="{3679A05B-D7BF-4BBB-8F80-67EA45F555B0}" destId="{C2127A21-F1D1-44CB-B5D1-DF067A2D449A}" srcOrd="0" destOrd="0" presId="urn:microsoft.com/office/officeart/2008/layout/AlternatingHexagons"/>
    <dgm:cxn modelId="{DA1402DF-E9B4-40E4-B33A-E8CBA030607D}" srcId="{6DB9FF71-30A7-4BD0-B7A9-C82614BF9D52}" destId="{E1C03634-AC1C-46A9-9568-14FA83F437E1}" srcOrd="1" destOrd="0" parTransId="{A15C6E02-0577-43EB-BD52-9909F9164F6A}" sibTransId="{EC262EA6-A59F-48AB-BD50-93AC0FDF115C}"/>
    <dgm:cxn modelId="{6D0EC84B-6060-4F97-98AE-30DD6AA8728B}" type="presOf" srcId="{16D29FFF-E0F3-4CD1-BCDF-502FEC602F92}" destId="{0D73A266-9A5F-4C31-B39F-DFFB01CDF72B}" srcOrd="0" destOrd="0" presId="urn:microsoft.com/office/officeart/2008/layout/AlternatingHexagons"/>
    <dgm:cxn modelId="{F6B08023-FD2B-431D-89D7-BF35813DB188}" type="presOf" srcId="{EC262EA6-A59F-48AB-BD50-93AC0FDF115C}" destId="{705CFE4B-5EF5-483C-8897-4EDDD4961742}" srcOrd="0" destOrd="0" presId="urn:microsoft.com/office/officeart/2008/layout/AlternatingHexagons"/>
    <dgm:cxn modelId="{F7917394-CC6A-4BB2-9E8C-F1ECFCA5667A}" srcId="{9C652488-3CF3-42F9-AA3F-2A8EC073E4BC}" destId="{3679A05B-D7BF-4BBB-8F80-67EA45F555B0}" srcOrd="0" destOrd="0" parTransId="{C19104D8-27A6-4DD7-A292-741A68186CF4}" sibTransId="{A451143E-24C3-481A-AF85-90C7E161DF7E}"/>
    <dgm:cxn modelId="{6F0DE54B-4489-479C-8514-49C93116A160}" srcId="{6DB9FF71-30A7-4BD0-B7A9-C82614BF9D52}" destId="{9C652488-3CF3-42F9-AA3F-2A8EC073E4BC}" srcOrd="0" destOrd="0" parTransId="{01F81DBC-4B04-4883-8ABE-E19D331BC92C}" sibTransId="{B9DC5900-87C5-4D42-A568-A588911346A5}"/>
    <dgm:cxn modelId="{8BB9A556-5089-42A5-BC37-F03C828939D3}" srcId="{E1C03634-AC1C-46A9-9568-14FA83F437E1}" destId="{3FB19388-F53A-4A11-A19D-A64D4E43AF3D}" srcOrd="0" destOrd="0" parTransId="{6B91E4C3-0565-41E6-88A9-C07CAABD9B61}" sibTransId="{D9F9B345-5BAC-45B3-B617-07D21436D485}"/>
    <dgm:cxn modelId="{AF17A21F-7113-4E02-B47C-720B20E2EEAC}" type="presOf" srcId="{6DB9FF71-30A7-4BD0-B7A9-C82614BF9D52}" destId="{A3956B5B-D8A7-4CAA-80A7-9D90D08D8A8E}" srcOrd="0" destOrd="0" presId="urn:microsoft.com/office/officeart/2008/layout/AlternatingHexagons"/>
    <dgm:cxn modelId="{1BEB0386-C2FA-4608-9C04-6590AB579B80}" type="presOf" srcId="{3FB19388-F53A-4A11-A19D-A64D4E43AF3D}" destId="{27D1FCDF-0CAF-455E-B9F9-2AA9AE432965}" srcOrd="0" destOrd="0" presId="urn:microsoft.com/office/officeart/2008/layout/AlternatingHexagons"/>
    <dgm:cxn modelId="{089CAEAA-C92B-4283-9D78-10542BB4F922}" srcId="{6DB9FF71-30A7-4BD0-B7A9-C82614BF9D52}" destId="{D27E34D1-EC37-4AF0-9A1A-FF406F4FB29F}" srcOrd="2" destOrd="0" parTransId="{FF6ABFF4-7662-49D4-B71A-50AF784047EC}" sibTransId="{16D29FFF-E0F3-4CD1-BCDF-502FEC602F92}"/>
    <dgm:cxn modelId="{361D9D18-5999-460C-9319-DDA04FF8DA01}" type="presOf" srcId="{D27E34D1-EC37-4AF0-9A1A-FF406F4FB29F}" destId="{A4C03351-8DE6-4CF2-AC81-B8EBCB9FA9DF}" srcOrd="0" destOrd="0" presId="urn:microsoft.com/office/officeart/2008/layout/AlternatingHexagons"/>
    <dgm:cxn modelId="{76198F09-E776-4E8C-9D48-54A18DA01F5A}" type="presOf" srcId="{E1C03634-AC1C-46A9-9568-14FA83F437E1}" destId="{E18028D6-A826-4186-AEDE-CB726920B399}" srcOrd="0" destOrd="0" presId="urn:microsoft.com/office/officeart/2008/layout/AlternatingHexagons"/>
    <dgm:cxn modelId="{80EFF278-7C43-4336-BB55-26746AFD1671}" type="presOf" srcId="{9C652488-3CF3-42F9-AA3F-2A8EC073E4BC}" destId="{0DC72840-91F6-4720-9705-11A168358F2B}" srcOrd="0" destOrd="0" presId="urn:microsoft.com/office/officeart/2008/layout/AlternatingHexagons"/>
    <dgm:cxn modelId="{83665FE7-EEED-4A9D-8D16-882861B8AB20}" type="presParOf" srcId="{A3956B5B-D8A7-4CAA-80A7-9D90D08D8A8E}" destId="{0EA8B5B0-BBF8-4014-92A8-433426AC1DF0}" srcOrd="0" destOrd="0" presId="urn:microsoft.com/office/officeart/2008/layout/AlternatingHexagons"/>
    <dgm:cxn modelId="{6830BA17-A277-4319-90C8-F01C793E5663}" type="presParOf" srcId="{0EA8B5B0-BBF8-4014-92A8-433426AC1DF0}" destId="{0DC72840-91F6-4720-9705-11A168358F2B}" srcOrd="0" destOrd="0" presId="urn:microsoft.com/office/officeart/2008/layout/AlternatingHexagons"/>
    <dgm:cxn modelId="{9DCAC3DD-8F75-46EB-8743-8895B6B0A967}" type="presParOf" srcId="{0EA8B5B0-BBF8-4014-92A8-433426AC1DF0}" destId="{C2127A21-F1D1-44CB-B5D1-DF067A2D449A}" srcOrd="1" destOrd="0" presId="urn:microsoft.com/office/officeart/2008/layout/AlternatingHexagons"/>
    <dgm:cxn modelId="{5CB6BE9C-1538-4B93-B5AD-47CE1588110F}" type="presParOf" srcId="{0EA8B5B0-BBF8-4014-92A8-433426AC1DF0}" destId="{8108F15A-AB54-4551-9827-74C80F97E592}" srcOrd="2" destOrd="0" presId="urn:microsoft.com/office/officeart/2008/layout/AlternatingHexagons"/>
    <dgm:cxn modelId="{26FAE206-7E89-4CE4-BA40-DA7D3060D225}" type="presParOf" srcId="{0EA8B5B0-BBF8-4014-92A8-433426AC1DF0}" destId="{5606F7C8-A815-4BEF-BD63-EC015DEF7C9B}" srcOrd="3" destOrd="0" presId="urn:microsoft.com/office/officeart/2008/layout/AlternatingHexagons"/>
    <dgm:cxn modelId="{300E0F32-BFDB-458E-8AB6-09E43F2DBAA3}" type="presParOf" srcId="{0EA8B5B0-BBF8-4014-92A8-433426AC1DF0}" destId="{87F09985-7E56-44A3-93F8-A5C7D6D99979}" srcOrd="4" destOrd="0" presId="urn:microsoft.com/office/officeart/2008/layout/AlternatingHexagons"/>
    <dgm:cxn modelId="{6587A14E-5F32-4E0B-BA3A-091D63B21CE6}" type="presParOf" srcId="{A3956B5B-D8A7-4CAA-80A7-9D90D08D8A8E}" destId="{08171DF3-6F9A-4D8D-9421-D2E5BA3DACE9}" srcOrd="1" destOrd="0" presId="urn:microsoft.com/office/officeart/2008/layout/AlternatingHexagons"/>
    <dgm:cxn modelId="{98E89AE2-AA34-4B4D-BC9B-B8EB7746A4C4}" type="presParOf" srcId="{A3956B5B-D8A7-4CAA-80A7-9D90D08D8A8E}" destId="{50132F07-0280-4509-966D-7F4BDA39E2C7}" srcOrd="2" destOrd="0" presId="urn:microsoft.com/office/officeart/2008/layout/AlternatingHexagons"/>
    <dgm:cxn modelId="{C3693168-129E-4D3B-882A-E15077413B0C}" type="presParOf" srcId="{50132F07-0280-4509-966D-7F4BDA39E2C7}" destId="{E18028D6-A826-4186-AEDE-CB726920B399}" srcOrd="0" destOrd="0" presId="urn:microsoft.com/office/officeart/2008/layout/AlternatingHexagons"/>
    <dgm:cxn modelId="{3D135B55-4E7C-47F2-85ED-7C782ACCEBAE}" type="presParOf" srcId="{50132F07-0280-4509-966D-7F4BDA39E2C7}" destId="{27D1FCDF-0CAF-455E-B9F9-2AA9AE432965}" srcOrd="1" destOrd="0" presId="urn:microsoft.com/office/officeart/2008/layout/AlternatingHexagons"/>
    <dgm:cxn modelId="{33E119AE-8623-41D0-8849-5F53D5C20428}" type="presParOf" srcId="{50132F07-0280-4509-966D-7F4BDA39E2C7}" destId="{864464BB-EFCF-4E84-A02F-8719BDF1D5E9}" srcOrd="2" destOrd="0" presId="urn:microsoft.com/office/officeart/2008/layout/AlternatingHexagons"/>
    <dgm:cxn modelId="{170B90C0-8A4B-4348-A0BF-1949880E4F1D}" type="presParOf" srcId="{50132F07-0280-4509-966D-7F4BDA39E2C7}" destId="{19974626-32DF-47ED-9BA7-AF0E5E19B5B0}" srcOrd="3" destOrd="0" presId="urn:microsoft.com/office/officeart/2008/layout/AlternatingHexagons"/>
    <dgm:cxn modelId="{447D0C46-7998-4F0A-9313-00B5D6373560}" type="presParOf" srcId="{50132F07-0280-4509-966D-7F4BDA39E2C7}" destId="{705CFE4B-5EF5-483C-8897-4EDDD4961742}" srcOrd="4" destOrd="0" presId="urn:microsoft.com/office/officeart/2008/layout/AlternatingHexagons"/>
    <dgm:cxn modelId="{704CBD6E-D97A-4A7D-BC84-8DD35431323E}" type="presParOf" srcId="{A3956B5B-D8A7-4CAA-80A7-9D90D08D8A8E}" destId="{F8572A03-E962-4581-B2AC-F2C8403C0AB9}" srcOrd="3" destOrd="0" presId="urn:microsoft.com/office/officeart/2008/layout/AlternatingHexagons"/>
    <dgm:cxn modelId="{43E56632-26CB-4F19-AB13-0E2AB63B587F}" type="presParOf" srcId="{A3956B5B-D8A7-4CAA-80A7-9D90D08D8A8E}" destId="{B93E2532-C5D3-4801-834E-492F5FA388C2}" srcOrd="4" destOrd="0" presId="urn:microsoft.com/office/officeart/2008/layout/AlternatingHexagons"/>
    <dgm:cxn modelId="{B92C079B-52C2-49A5-8D94-AEA741D9A2E5}" type="presParOf" srcId="{B93E2532-C5D3-4801-834E-492F5FA388C2}" destId="{A4C03351-8DE6-4CF2-AC81-B8EBCB9FA9DF}" srcOrd="0" destOrd="0" presId="urn:microsoft.com/office/officeart/2008/layout/AlternatingHexagons"/>
    <dgm:cxn modelId="{23D95B09-80E1-486C-862A-6C383C8A3B37}" type="presParOf" srcId="{B93E2532-C5D3-4801-834E-492F5FA388C2}" destId="{56946EAE-31DB-4BD1-B19C-EE3773D522FF}" srcOrd="1" destOrd="0" presId="urn:microsoft.com/office/officeart/2008/layout/AlternatingHexagons"/>
    <dgm:cxn modelId="{78AB3697-2319-48ED-9498-7694E95EEE15}" type="presParOf" srcId="{B93E2532-C5D3-4801-834E-492F5FA388C2}" destId="{263CC404-8EC1-4D21-A057-472D09129C79}" srcOrd="2" destOrd="0" presId="urn:microsoft.com/office/officeart/2008/layout/AlternatingHexagons"/>
    <dgm:cxn modelId="{DACFB513-82EB-4885-99CE-A5550C5D7786}" type="presParOf" srcId="{B93E2532-C5D3-4801-834E-492F5FA388C2}" destId="{0B4E1178-EA82-446D-8CD5-CD554549A2A0}" srcOrd="3" destOrd="0" presId="urn:microsoft.com/office/officeart/2008/layout/AlternatingHexagons"/>
    <dgm:cxn modelId="{4072A59A-3F41-4E33-83A6-D6C5BCD15FDD}" type="presParOf" srcId="{B93E2532-C5D3-4801-834E-492F5FA388C2}" destId="{0D73A266-9A5F-4C31-B39F-DFFB01CDF72B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25F1323-984A-402B-9F3B-E419045534C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8BC4BD8F-61E2-42F4-8E14-B5EBF93447DB}">
      <dgm:prSet phldrT="[Tekst]"/>
      <dgm:spPr/>
      <dgm:t>
        <a:bodyPr/>
        <a:lstStyle/>
        <a:p>
          <a:r>
            <a:rPr lang="hr-HR" b="1" dirty="0" smtClean="0">
              <a:solidFill>
                <a:schemeClr val="accent6">
                  <a:lumMod val="50000"/>
                </a:schemeClr>
              </a:solidFill>
            </a:rPr>
            <a:t>Rashodi za nabavu nefinancijske imovine:</a:t>
          </a:r>
          <a:endParaRPr lang="hr-HR" b="1" dirty="0">
            <a:solidFill>
              <a:schemeClr val="accent6">
                <a:lumMod val="50000"/>
              </a:schemeClr>
            </a:solidFill>
          </a:endParaRPr>
        </a:p>
      </dgm:t>
    </dgm:pt>
    <dgm:pt modelId="{67A23543-CF34-4D6E-8D64-DCE3860A3284}" type="parTrans" cxnId="{26D0E789-2EF9-4F11-AC98-8FE8B045CA52}">
      <dgm:prSet/>
      <dgm:spPr/>
      <dgm:t>
        <a:bodyPr/>
        <a:lstStyle/>
        <a:p>
          <a:endParaRPr lang="hr-HR"/>
        </a:p>
      </dgm:t>
    </dgm:pt>
    <dgm:pt modelId="{7B19F681-5065-4621-94F7-87DD882B4481}" type="sibTrans" cxnId="{26D0E789-2EF9-4F11-AC98-8FE8B045CA52}">
      <dgm:prSet/>
      <dgm:spPr/>
      <dgm:t>
        <a:bodyPr/>
        <a:lstStyle/>
        <a:p>
          <a:endParaRPr lang="hr-HR"/>
        </a:p>
      </dgm:t>
    </dgm:pt>
    <dgm:pt modelId="{741154CF-417A-4822-B135-10B45EEDEE2D}">
      <dgm:prSet phldrT="[Tekst]"/>
      <dgm:spPr/>
      <dgm:t>
        <a:bodyPr/>
        <a:lstStyle/>
        <a:p>
          <a:r>
            <a:rPr lang="hr-HR" dirty="0" smtClean="0">
              <a:solidFill>
                <a:schemeClr val="accent6">
                  <a:lumMod val="50000"/>
                </a:schemeClr>
              </a:solidFill>
            </a:rPr>
            <a:t>Izrada idejnog i glavnog projekta za uređenje Sportskog centra u </a:t>
          </a:r>
          <a:r>
            <a:rPr lang="hr-HR" dirty="0" err="1" smtClean="0">
              <a:solidFill>
                <a:schemeClr val="accent6">
                  <a:lumMod val="50000"/>
                </a:schemeClr>
              </a:solidFill>
            </a:rPr>
            <a:t>Rakotulama</a:t>
          </a:r>
          <a:r>
            <a:rPr lang="hr-HR" dirty="0" smtClean="0">
              <a:solidFill>
                <a:schemeClr val="accent6">
                  <a:lumMod val="50000"/>
                </a:schemeClr>
              </a:solidFill>
            </a:rPr>
            <a:t>,</a:t>
          </a:r>
        </a:p>
        <a:p>
          <a:r>
            <a:rPr lang="hr-HR" dirty="0" smtClean="0">
              <a:solidFill>
                <a:schemeClr val="accent6">
                  <a:lumMod val="50000"/>
                </a:schemeClr>
              </a:solidFill>
            </a:rPr>
            <a:t>Izvanredno održavanje cesta,</a:t>
          </a:r>
        </a:p>
        <a:p>
          <a:r>
            <a:rPr lang="hr-HR" dirty="0" smtClean="0">
              <a:solidFill>
                <a:schemeClr val="accent6">
                  <a:lumMod val="50000"/>
                </a:schemeClr>
              </a:solidFill>
            </a:rPr>
            <a:t>Idejni i glavni projekt za proširenje groblja,</a:t>
          </a:r>
        </a:p>
        <a:p>
          <a:r>
            <a:rPr lang="hr-HR" dirty="0" smtClean="0">
              <a:solidFill>
                <a:schemeClr val="accent6">
                  <a:lumMod val="50000"/>
                </a:schemeClr>
              </a:solidFill>
            </a:rPr>
            <a:t>Radovi i nadzor na uređenju parkirališta općinske zgrade,</a:t>
          </a:r>
        </a:p>
        <a:p>
          <a:r>
            <a:rPr lang="hr-HR" dirty="0" smtClean="0">
              <a:solidFill>
                <a:schemeClr val="accent6">
                  <a:lumMod val="50000"/>
                </a:schemeClr>
              </a:solidFill>
            </a:rPr>
            <a:t>Postavljanje solarnih elektrana na domu u </a:t>
          </a:r>
          <a:r>
            <a:rPr lang="hr-HR" dirty="0" err="1" smtClean="0">
              <a:solidFill>
                <a:schemeClr val="accent6">
                  <a:lumMod val="50000"/>
                </a:schemeClr>
              </a:solidFill>
            </a:rPr>
            <a:t>Škropetima</a:t>
          </a:r>
          <a:r>
            <a:rPr lang="hr-HR" dirty="0" smtClean="0">
              <a:solidFill>
                <a:schemeClr val="accent6">
                  <a:lumMod val="50000"/>
                </a:schemeClr>
              </a:solidFill>
            </a:rPr>
            <a:t>, na Staroj Školi u Mot. </a:t>
          </a:r>
          <a:r>
            <a:rPr lang="hr-HR" dirty="0" err="1" smtClean="0">
              <a:solidFill>
                <a:schemeClr val="accent6">
                  <a:lumMod val="50000"/>
                </a:schemeClr>
              </a:solidFill>
            </a:rPr>
            <a:t>Novakima</a:t>
          </a:r>
          <a:r>
            <a:rPr lang="hr-HR" dirty="0" smtClean="0">
              <a:solidFill>
                <a:schemeClr val="accent6">
                  <a:lumMod val="50000"/>
                </a:schemeClr>
              </a:solidFill>
            </a:rPr>
            <a:t> i na zgradi Općine,</a:t>
          </a:r>
        </a:p>
        <a:p>
          <a:r>
            <a:rPr lang="hr-HR" dirty="0" smtClean="0">
              <a:solidFill>
                <a:schemeClr val="accent6">
                  <a:lumMod val="50000"/>
                </a:schemeClr>
              </a:solidFill>
            </a:rPr>
            <a:t>Uređenje zida i čajne kuhinje u Staroj školi u Mot. </a:t>
          </a:r>
          <a:r>
            <a:rPr lang="hr-HR" dirty="0" err="1" smtClean="0">
              <a:solidFill>
                <a:schemeClr val="accent6">
                  <a:lumMod val="50000"/>
                </a:schemeClr>
              </a:solidFill>
            </a:rPr>
            <a:t>Novakima</a:t>
          </a:r>
          <a:r>
            <a:rPr lang="hr-HR" dirty="0" smtClean="0">
              <a:solidFill>
                <a:schemeClr val="accent6">
                  <a:lumMod val="50000"/>
                </a:schemeClr>
              </a:solidFill>
            </a:rPr>
            <a:t>,</a:t>
          </a:r>
        </a:p>
        <a:p>
          <a:r>
            <a:rPr lang="hr-HR" dirty="0" smtClean="0">
              <a:solidFill>
                <a:schemeClr val="accent6">
                  <a:lumMod val="50000"/>
                </a:schemeClr>
              </a:solidFill>
            </a:rPr>
            <a:t>Izgradnja pomoćnog objekta uz športsku dvoranu u </a:t>
          </a:r>
          <a:r>
            <a:rPr lang="hr-HR" dirty="0" err="1" smtClean="0">
              <a:solidFill>
                <a:schemeClr val="accent6">
                  <a:lumMod val="50000"/>
                </a:schemeClr>
              </a:solidFill>
            </a:rPr>
            <a:t>Karojbi</a:t>
          </a:r>
          <a:r>
            <a:rPr lang="hr-HR" dirty="0" smtClean="0">
              <a:solidFill>
                <a:schemeClr val="accent6">
                  <a:lumMod val="50000"/>
                </a:schemeClr>
              </a:solidFill>
            </a:rPr>
            <a:t>,</a:t>
          </a:r>
        </a:p>
        <a:p>
          <a:r>
            <a:rPr lang="hr-HR" dirty="0" smtClean="0">
              <a:solidFill>
                <a:schemeClr val="accent6">
                  <a:lumMod val="50000"/>
                </a:schemeClr>
              </a:solidFill>
            </a:rPr>
            <a:t>Radovi i nadzor na razvoju zelene infrastrukture u </a:t>
          </a:r>
          <a:r>
            <a:rPr lang="hr-HR" dirty="0" err="1" smtClean="0">
              <a:solidFill>
                <a:schemeClr val="accent6">
                  <a:lumMod val="50000"/>
                </a:schemeClr>
              </a:solidFill>
            </a:rPr>
            <a:t>Rakotulama</a:t>
          </a:r>
          <a:r>
            <a:rPr lang="hr-HR" dirty="0" smtClean="0">
              <a:solidFill>
                <a:schemeClr val="accent6">
                  <a:lumMod val="50000"/>
                </a:schemeClr>
              </a:solidFill>
            </a:rPr>
            <a:t>,</a:t>
          </a:r>
        </a:p>
        <a:p>
          <a:r>
            <a:rPr lang="hr-HR" dirty="0" smtClean="0">
              <a:solidFill>
                <a:schemeClr val="accent6">
                  <a:lumMod val="50000"/>
                </a:schemeClr>
              </a:solidFill>
            </a:rPr>
            <a:t>Dovršetak javne rasvjete u </a:t>
          </a:r>
          <a:r>
            <a:rPr lang="hr-HR" dirty="0" err="1" smtClean="0">
              <a:solidFill>
                <a:schemeClr val="accent6">
                  <a:lumMod val="50000"/>
                </a:schemeClr>
              </a:solidFill>
            </a:rPr>
            <a:t>Karojbi</a:t>
          </a:r>
          <a:endParaRPr lang="hr-HR" dirty="0">
            <a:solidFill>
              <a:schemeClr val="accent6">
                <a:lumMod val="50000"/>
              </a:schemeClr>
            </a:solidFill>
          </a:endParaRPr>
        </a:p>
      </dgm:t>
    </dgm:pt>
    <dgm:pt modelId="{CDDFD0DD-1DCA-4408-A272-93B54C11B2C4}" type="parTrans" cxnId="{5C18C573-AFC4-407E-984D-D674F78E95D0}">
      <dgm:prSet/>
      <dgm:spPr/>
      <dgm:t>
        <a:bodyPr/>
        <a:lstStyle/>
        <a:p>
          <a:endParaRPr lang="hr-HR"/>
        </a:p>
      </dgm:t>
    </dgm:pt>
    <dgm:pt modelId="{FDEF17ED-3A2E-413E-ADDA-A8CBD977BDC4}" type="sibTrans" cxnId="{5C18C573-AFC4-407E-984D-D674F78E95D0}">
      <dgm:prSet/>
      <dgm:spPr/>
      <dgm:t>
        <a:bodyPr/>
        <a:lstStyle/>
        <a:p>
          <a:endParaRPr lang="hr-HR"/>
        </a:p>
      </dgm:t>
    </dgm:pt>
    <dgm:pt modelId="{266CCDE2-EBC4-4C1E-B162-3BDB8FCCB3DF}" type="pres">
      <dgm:prSet presAssocID="{425F1323-984A-402B-9F3B-E419045534C2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hr-HR"/>
        </a:p>
      </dgm:t>
    </dgm:pt>
    <dgm:pt modelId="{54B8EE0A-2596-478D-AB0C-669D847A08AF}" type="pres">
      <dgm:prSet presAssocID="{8BC4BD8F-61E2-42F4-8E14-B5EBF93447DB}" presName="thickLine" presStyleLbl="alignNode1" presStyleIdx="0" presStyleCnt="1"/>
      <dgm:spPr/>
    </dgm:pt>
    <dgm:pt modelId="{41340C9C-89C7-4050-ACD9-79D36C8EE183}" type="pres">
      <dgm:prSet presAssocID="{8BC4BD8F-61E2-42F4-8E14-B5EBF93447DB}" presName="horz1" presStyleCnt="0"/>
      <dgm:spPr/>
    </dgm:pt>
    <dgm:pt modelId="{6C214118-18C2-4FDE-BCBB-D8ADEF7F1BCA}" type="pres">
      <dgm:prSet presAssocID="{8BC4BD8F-61E2-42F4-8E14-B5EBF93447DB}" presName="tx1" presStyleLbl="revTx" presStyleIdx="0" presStyleCnt="2"/>
      <dgm:spPr/>
      <dgm:t>
        <a:bodyPr/>
        <a:lstStyle/>
        <a:p>
          <a:endParaRPr lang="hr-HR"/>
        </a:p>
      </dgm:t>
    </dgm:pt>
    <dgm:pt modelId="{1DEDA0B2-C71D-418F-A738-92C2E0397E8C}" type="pres">
      <dgm:prSet presAssocID="{8BC4BD8F-61E2-42F4-8E14-B5EBF93447DB}" presName="vert1" presStyleCnt="0"/>
      <dgm:spPr/>
    </dgm:pt>
    <dgm:pt modelId="{F656C90F-28E0-42A7-9713-7F8540C461D6}" type="pres">
      <dgm:prSet presAssocID="{741154CF-417A-4822-B135-10B45EEDEE2D}" presName="vertSpace2a" presStyleCnt="0"/>
      <dgm:spPr/>
    </dgm:pt>
    <dgm:pt modelId="{032F9997-8E61-4538-8D5B-3660CF7CF7FD}" type="pres">
      <dgm:prSet presAssocID="{741154CF-417A-4822-B135-10B45EEDEE2D}" presName="horz2" presStyleCnt="0"/>
      <dgm:spPr/>
    </dgm:pt>
    <dgm:pt modelId="{52E746B9-C767-4A8A-8B78-FBBA313869ED}" type="pres">
      <dgm:prSet presAssocID="{741154CF-417A-4822-B135-10B45EEDEE2D}" presName="horzSpace2" presStyleCnt="0"/>
      <dgm:spPr/>
    </dgm:pt>
    <dgm:pt modelId="{BD1AD55B-0AC1-4D4F-87AC-B6BD0A0B63AD}" type="pres">
      <dgm:prSet presAssocID="{741154CF-417A-4822-B135-10B45EEDEE2D}" presName="tx2" presStyleLbl="revTx" presStyleIdx="1" presStyleCnt="2"/>
      <dgm:spPr/>
      <dgm:t>
        <a:bodyPr/>
        <a:lstStyle/>
        <a:p>
          <a:endParaRPr lang="hr-HR"/>
        </a:p>
      </dgm:t>
    </dgm:pt>
    <dgm:pt modelId="{52F9C6CF-0814-4439-B5CC-F3215976FB8E}" type="pres">
      <dgm:prSet presAssocID="{741154CF-417A-4822-B135-10B45EEDEE2D}" presName="vert2" presStyleCnt="0"/>
      <dgm:spPr/>
    </dgm:pt>
    <dgm:pt modelId="{4CBCA189-3F26-4993-B84D-49489835DA30}" type="pres">
      <dgm:prSet presAssocID="{741154CF-417A-4822-B135-10B45EEDEE2D}" presName="thinLine2b" presStyleLbl="callout" presStyleIdx="0" presStyleCnt="1"/>
      <dgm:spPr/>
    </dgm:pt>
    <dgm:pt modelId="{72EAF1BF-4C58-444A-8D9F-C49CAAE6A9BE}" type="pres">
      <dgm:prSet presAssocID="{741154CF-417A-4822-B135-10B45EEDEE2D}" presName="vertSpace2b" presStyleCnt="0"/>
      <dgm:spPr/>
    </dgm:pt>
  </dgm:ptLst>
  <dgm:cxnLst>
    <dgm:cxn modelId="{0F94D13D-0630-4215-8323-EFFB9129667D}" type="presOf" srcId="{425F1323-984A-402B-9F3B-E419045534C2}" destId="{266CCDE2-EBC4-4C1E-B162-3BDB8FCCB3DF}" srcOrd="0" destOrd="0" presId="urn:microsoft.com/office/officeart/2008/layout/LinedList"/>
    <dgm:cxn modelId="{2A9E5C8B-7722-4765-918F-E69E0A3EC668}" type="presOf" srcId="{741154CF-417A-4822-B135-10B45EEDEE2D}" destId="{BD1AD55B-0AC1-4D4F-87AC-B6BD0A0B63AD}" srcOrd="0" destOrd="0" presId="urn:microsoft.com/office/officeart/2008/layout/LinedList"/>
    <dgm:cxn modelId="{5C18C573-AFC4-407E-984D-D674F78E95D0}" srcId="{8BC4BD8F-61E2-42F4-8E14-B5EBF93447DB}" destId="{741154CF-417A-4822-B135-10B45EEDEE2D}" srcOrd="0" destOrd="0" parTransId="{CDDFD0DD-1DCA-4408-A272-93B54C11B2C4}" sibTransId="{FDEF17ED-3A2E-413E-ADDA-A8CBD977BDC4}"/>
    <dgm:cxn modelId="{45095B2F-30FD-48BD-9727-60BE5727F937}" type="presOf" srcId="{8BC4BD8F-61E2-42F4-8E14-B5EBF93447DB}" destId="{6C214118-18C2-4FDE-BCBB-D8ADEF7F1BCA}" srcOrd="0" destOrd="0" presId="urn:microsoft.com/office/officeart/2008/layout/LinedList"/>
    <dgm:cxn modelId="{26D0E789-2EF9-4F11-AC98-8FE8B045CA52}" srcId="{425F1323-984A-402B-9F3B-E419045534C2}" destId="{8BC4BD8F-61E2-42F4-8E14-B5EBF93447DB}" srcOrd="0" destOrd="0" parTransId="{67A23543-CF34-4D6E-8D64-DCE3860A3284}" sibTransId="{7B19F681-5065-4621-94F7-87DD882B4481}"/>
    <dgm:cxn modelId="{45117F2F-3826-4F1B-8B24-9E3F87901E36}" type="presParOf" srcId="{266CCDE2-EBC4-4C1E-B162-3BDB8FCCB3DF}" destId="{54B8EE0A-2596-478D-AB0C-669D847A08AF}" srcOrd="0" destOrd="0" presId="urn:microsoft.com/office/officeart/2008/layout/LinedList"/>
    <dgm:cxn modelId="{417033CE-A9E0-4363-AC16-276F0B81F2BE}" type="presParOf" srcId="{266CCDE2-EBC4-4C1E-B162-3BDB8FCCB3DF}" destId="{41340C9C-89C7-4050-ACD9-79D36C8EE183}" srcOrd="1" destOrd="0" presId="urn:microsoft.com/office/officeart/2008/layout/LinedList"/>
    <dgm:cxn modelId="{67EA9038-49A1-4566-884C-86BB52C11CD0}" type="presParOf" srcId="{41340C9C-89C7-4050-ACD9-79D36C8EE183}" destId="{6C214118-18C2-4FDE-BCBB-D8ADEF7F1BCA}" srcOrd="0" destOrd="0" presId="urn:microsoft.com/office/officeart/2008/layout/LinedList"/>
    <dgm:cxn modelId="{5BB6012E-C76C-4938-A7DB-9169748DC980}" type="presParOf" srcId="{41340C9C-89C7-4050-ACD9-79D36C8EE183}" destId="{1DEDA0B2-C71D-418F-A738-92C2E0397E8C}" srcOrd="1" destOrd="0" presId="urn:microsoft.com/office/officeart/2008/layout/LinedList"/>
    <dgm:cxn modelId="{2F617BDB-120D-4107-A2A5-B96F7696CDE6}" type="presParOf" srcId="{1DEDA0B2-C71D-418F-A738-92C2E0397E8C}" destId="{F656C90F-28E0-42A7-9713-7F8540C461D6}" srcOrd="0" destOrd="0" presId="urn:microsoft.com/office/officeart/2008/layout/LinedList"/>
    <dgm:cxn modelId="{5B95CBF3-840D-49CE-B215-F2FA1CCB5A9C}" type="presParOf" srcId="{1DEDA0B2-C71D-418F-A738-92C2E0397E8C}" destId="{032F9997-8E61-4538-8D5B-3660CF7CF7FD}" srcOrd="1" destOrd="0" presId="urn:microsoft.com/office/officeart/2008/layout/LinedList"/>
    <dgm:cxn modelId="{B51308BB-84D1-471C-A858-A2C46BB784AD}" type="presParOf" srcId="{032F9997-8E61-4538-8D5B-3660CF7CF7FD}" destId="{52E746B9-C767-4A8A-8B78-FBBA313869ED}" srcOrd="0" destOrd="0" presId="urn:microsoft.com/office/officeart/2008/layout/LinedList"/>
    <dgm:cxn modelId="{0E6BCB66-3AFA-4C6F-8D6A-842D5EC7B48F}" type="presParOf" srcId="{032F9997-8E61-4538-8D5B-3660CF7CF7FD}" destId="{BD1AD55B-0AC1-4D4F-87AC-B6BD0A0B63AD}" srcOrd="1" destOrd="0" presId="urn:microsoft.com/office/officeart/2008/layout/LinedList"/>
    <dgm:cxn modelId="{11996094-8354-4D24-9B41-B88231CF83B5}" type="presParOf" srcId="{032F9997-8E61-4538-8D5B-3660CF7CF7FD}" destId="{52F9C6CF-0814-4439-B5CC-F3215976FB8E}" srcOrd="2" destOrd="0" presId="urn:microsoft.com/office/officeart/2008/layout/LinedList"/>
    <dgm:cxn modelId="{94F29EB4-D472-4C5E-A655-1DFE9051250A}" type="presParOf" srcId="{1DEDA0B2-C71D-418F-A738-92C2E0397E8C}" destId="{4CBCA189-3F26-4993-B84D-49489835DA30}" srcOrd="2" destOrd="0" presId="urn:microsoft.com/office/officeart/2008/layout/LinedList"/>
    <dgm:cxn modelId="{BCCDE795-C035-4798-8688-6BBA236336A8}" type="presParOf" srcId="{1DEDA0B2-C71D-418F-A738-92C2E0397E8C}" destId="{72EAF1BF-4C58-444A-8D9F-C49CAAE6A9BE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E0E736-AAC0-4D5E-9AB3-BAFA51556F3B}">
      <dsp:nvSpPr>
        <dsp:cNvPr id="0" name=""/>
        <dsp:cNvSpPr/>
      </dsp:nvSpPr>
      <dsp:spPr>
        <a:xfrm>
          <a:off x="1409703" y="4191007"/>
          <a:ext cx="3016783" cy="1810069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b="1" kern="1200" dirty="0" smtClean="0">
              <a:solidFill>
                <a:schemeClr val="accent6">
                  <a:lumMod val="75000"/>
                </a:schemeClr>
              </a:solidFill>
            </a:rPr>
            <a:t>Općinsko vijeće</a:t>
          </a:r>
          <a:endParaRPr lang="hr-HR" sz="2800" b="1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1409703" y="4191007"/>
        <a:ext cx="3016783" cy="1810069"/>
      </dsp:txXfrm>
    </dsp:sp>
    <dsp:sp modelId="{45984FB2-42AE-49C5-A0D3-CF443970022F}">
      <dsp:nvSpPr>
        <dsp:cNvPr id="0" name=""/>
        <dsp:cNvSpPr/>
      </dsp:nvSpPr>
      <dsp:spPr>
        <a:xfrm>
          <a:off x="1409703" y="152409"/>
          <a:ext cx="3016783" cy="1810069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b="1" kern="1200" dirty="0" smtClean="0">
              <a:solidFill>
                <a:schemeClr val="accent6">
                  <a:lumMod val="75000"/>
                </a:schemeClr>
              </a:solidFill>
            </a:rPr>
            <a:t>Općinski načelnik</a:t>
          </a:r>
          <a:endParaRPr lang="hr-HR" sz="2800" b="1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1409703" y="152409"/>
        <a:ext cx="3016783" cy="1810069"/>
      </dsp:txXfrm>
    </dsp:sp>
    <dsp:sp modelId="{D74F58EB-0272-4874-BAB7-129A673666F4}">
      <dsp:nvSpPr>
        <dsp:cNvPr id="0" name=""/>
        <dsp:cNvSpPr/>
      </dsp:nvSpPr>
      <dsp:spPr>
        <a:xfrm>
          <a:off x="1409703" y="2133597"/>
          <a:ext cx="3016783" cy="1810069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b="1" kern="1200" dirty="0" smtClean="0">
              <a:solidFill>
                <a:schemeClr val="accent6">
                  <a:lumMod val="75000"/>
                </a:schemeClr>
              </a:solidFill>
            </a:rPr>
            <a:t>Jedinstveni upravni odjel</a:t>
          </a:r>
          <a:endParaRPr lang="hr-HR" sz="2800" b="1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1409703" y="2133597"/>
        <a:ext cx="3016783" cy="18100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951567-7803-4FD5-9F0F-2F767F6BB547}">
      <dsp:nvSpPr>
        <dsp:cNvPr id="0" name=""/>
        <dsp:cNvSpPr/>
      </dsp:nvSpPr>
      <dsp:spPr>
        <a:xfrm>
          <a:off x="2197037" y="312644"/>
          <a:ext cx="1778124" cy="1155780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b="1" kern="1200" dirty="0" smtClean="0">
              <a:solidFill>
                <a:schemeClr val="accent6">
                  <a:lumMod val="50000"/>
                </a:schemeClr>
              </a:solidFill>
            </a:rPr>
            <a:t>1. Zakon o proračunu (N.N. br.144/21.)</a:t>
          </a:r>
          <a:endParaRPr lang="hr-HR" sz="14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2253458" y="369065"/>
        <a:ext cx="1665282" cy="1042938"/>
      </dsp:txXfrm>
    </dsp:sp>
    <dsp:sp modelId="{41B7CC04-63A4-48C2-8806-8C4954E0618A}">
      <dsp:nvSpPr>
        <dsp:cNvPr id="0" name=""/>
        <dsp:cNvSpPr/>
      </dsp:nvSpPr>
      <dsp:spPr>
        <a:xfrm>
          <a:off x="777333" y="890534"/>
          <a:ext cx="4617533" cy="4617533"/>
        </a:xfrm>
        <a:custGeom>
          <a:avLst/>
          <a:gdLst/>
          <a:ahLst/>
          <a:cxnLst/>
          <a:rect l="0" t="0" r="0" b="0"/>
          <a:pathLst>
            <a:path>
              <a:moveTo>
                <a:pt x="3435949" y="293856"/>
              </a:moveTo>
              <a:arcTo wR="2308766" hR="2308766" stAng="17953414" swAng="121157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B84E73-5BA8-4BAA-BAD5-2588CACB262D}">
      <dsp:nvSpPr>
        <dsp:cNvPr id="0" name=""/>
        <dsp:cNvSpPr/>
      </dsp:nvSpPr>
      <dsp:spPr>
        <a:xfrm>
          <a:off x="4392805" y="1907963"/>
          <a:ext cx="1778124" cy="1155780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b="1" kern="1200" dirty="0" smtClean="0">
              <a:solidFill>
                <a:schemeClr val="accent6">
                  <a:lumMod val="50000"/>
                </a:schemeClr>
              </a:solidFill>
            </a:rPr>
            <a:t>2. Ministarstvo financija  (upute za izradu proračuna)</a:t>
          </a:r>
          <a:endParaRPr lang="hr-HR" sz="14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4449226" y="1964384"/>
        <a:ext cx="1665282" cy="1042938"/>
      </dsp:txXfrm>
    </dsp:sp>
    <dsp:sp modelId="{B04207E6-4937-41F1-9BE5-2E0232D51B94}">
      <dsp:nvSpPr>
        <dsp:cNvPr id="0" name=""/>
        <dsp:cNvSpPr/>
      </dsp:nvSpPr>
      <dsp:spPr>
        <a:xfrm>
          <a:off x="777235" y="888870"/>
          <a:ext cx="4617533" cy="4617533"/>
        </a:xfrm>
        <a:custGeom>
          <a:avLst/>
          <a:gdLst/>
          <a:ahLst/>
          <a:cxnLst/>
          <a:rect l="0" t="0" r="0" b="0"/>
          <a:pathLst>
            <a:path>
              <a:moveTo>
                <a:pt x="4611770" y="2471801"/>
              </a:moveTo>
              <a:arcTo wR="2308766" hR="2308766" stAng="21842960" swAng="136738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C1ED0F-AD99-4A9C-9D98-5DCCE3A29E8B}">
      <dsp:nvSpPr>
        <dsp:cNvPr id="0" name=""/>
        <dsp:cNvSpPr/>
      </dsp:nvSpPr>
      <dsp:spPr>
        <a:xfrm>
          <a:off x="3543297" y="4495791"/>
          <a:ext cx="1778124" cy="1155780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b="1" kern="1200" dirty="0" smtClean="0">
              <a:solidFill>
                <a:schemeClr val="accent6">
                  <a:lumMod val="50000"/>
                </a:schemeClr>
              </a:solidFill>
            </a:rPr>
            <a:t>3. Načelnik utvrđuje Prijedlog proračuna i dostavlja Općinskom vijeću do 1</a:t>
          </a:r>
          <a:r>
            <a:rPr lang="hr-HR" sz="1300" b="1" kern="1200" dirty="0" smtClean="0">
              <a:solidFill>
                <a:schemeClr val="accent6">
                  <a:lumMod val="50000"/>
                </a:schemeClr>
              </a:solidFill>
            </a:rPr>
            <a:t>5. studenoga</a:t>
          </a:r>
          <a:endParaRPr lang="hr-HR" sz="13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3599718" y="4552212"/>
        <a:ext cx="1665282" cy="1042938"/>
      </dsp:txXfrm>
    </dsp:sp>
    <dsp:sp modelId="{9E991235-A32E-4160-B938-70E4481938FA}">
      <dsp:nvSpPr>
        <dsp:cNvPr id="0" name=""/>
        <dsp:cNvSpPr/>
      </dsp:nvSpPr>
      <dsp:spPr>
        <a:xfrm>
          <a:off x="815668" y="882090"/>
          <a:ext cx="4617533" cy="4617533"/>
        </a:xfrm>
        <a:custGeom>
          <a:avLst/>
          <a:gdLst/>
          <a:ahLst/>
          <a:cxnLst/>
          <a:rect l="0" t="0" r="0" b="0"/>
          <a:pathLst>
            <a:path>
              <a:moveTo>
                <a:pt x="2551724" y="4604714"/>
              </a:moveTo>
              <a:arcTo wR="2308766" hR="2308766" stAng="5037566" swAng="80248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B6A62C-8182-4C27-B910-94EEF903C202}">
      <dsp:nvSpPr>
        <dsp:cNvPr id="0" name=""/>
        <dsp:cNvSpPr/>
      </dsp:nvSpPr>
      <dsp:spPr>
        <a:xfrm>
          <a:off x="876295" y="4495810"/>
          <a:ext cx="1778124" cy="1155780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b="1" kern="1200" dirty="0" smtClean="0">
              <a:solidFill>
                <a:schemeClr val="accent6">
                  <a:lumMod val="50000"/>
                </a:schemeClr>
              </a:solidFill>
            </a:rPr>
            <a:t>4. Prvo čitanje Prijedloga proračuna na sjednici Općinskog vijeća, rasprave i prijedlozi</a:t>
          </a:r>
          <a:endParaRPr lang="hr-HR" sz="14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932716" y="4552231"/>
        <a:ext cx="1665282" cy="1042938"/>
      </dsp:txXfrm>
    </dsp:sp>
    <dsp:sp modelId="{C14E27EC-2E8F-4D0E-B5F5-265B61141069}">
      <dsp:nvSpPr>
        <dsp:cNvPr id="0" name=""/>
        <dsp:cNvSpPr/>
      </dsp:nvSpPr>
      <dsp:spPr>
        <a:xfrm>
          <a:off x="781951" y="869426"/>
          <a:ext cx="4617533" cy="4617533"/>
        </a:xfrm>
        <a:custGeom>
          <a:avLst/>
          <a:gdLst/>
          <a:ahLst/>
          <a:cxnLst/>
          <a:rect l="0" t="0" r="0" b="0"/>
          <a:pathLst>
            <a:path>
              <a:moveTo>
                <a:pt x="258855" y="3370966"/>
              </a:moveTo>
              <a:arcTo wR="2308766" hR="2308766" stAng="9156494" swAng="137396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A18DBB-DE8C-47FD-9C86-82EEE96ECD24}">
      <dsp:nvSpPr>
        <dsp:cNvPr id="0" name=""/>
        <dsp:cNvSpPr/>
      </dsp:nvSpPr>
      <dsp:spPr>
        <a:xfrm>
          <a:off x="5855" y="1904995"/>
          <a:ext cx="1778124" cy="1155780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b="1" kern="1200" dirty="0" smtClean="0">
              <a:solidFill>
                <a:schemeClr val="accent6">
                  <a:lumMod val="50000"/>
                </a:schemeClr>
              </a:solidFill>
            </a:rPr>
            <a:t>5. Usvajanje Proračuna Općine za 2026. g. i projekcije za 2027. i 2028. godinu</a:t>
          </a:r>
          <a:endParaRPr lang="hr-HR" sz="14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62276" y="1961416"/>
        <a:ext cx="1665282" cy="1042938"/>
      </dsp:txXfrm>
    </dsp:sp>
    <dsp:sp modelId="{1B302FD7-4BB8-44D9-8BE2-5CFFB9B7F3A0}">
      <dsp:nvSpPr>
        <dsp:cNvPr id="0" name=""/>
        <dsp:cNvSpPr/>
      </dsp:nvSpPr>
      <dsp:spPr>
        <a:xfrm>
          <a:off x="783130" y="888106"/>
          <a:ext cx="4617533" cy="4617533"/>
        </a:xfrm>
        <a:custGeom>
          <a:avLst/>
          <a:gdLst/>
          <a:ahLst/>
          <a:cxnLst/>
          <a:rect l="0" t="0" r="0" b="0"/>
          <a:pathLst>
            <a:path>
              <a:moveTo>
                <a:pt x="554913" y="807299"/>
              </a:moveTo>
              <a:arcTo wR="2308766" hR="2308766" stAng="13234003" swAng="120520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2F261F-C103-47C4-B37F-16FA7220E10B}">
      <dsp:nvSpPr>
        <dsp:cNvPr id="0" name=""/>
        <dsp:cNvSpPr/>
      </dsp:nvSpPr>
      <dsp:spPr>
        <a:xfrm>
          <a:off x="0" y="0"/>
          <a:ext cx="1694854" cy="403200"/>
        </a:xfrm>
        <a:prstGeom prst="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dirty="0" smtClean="0"/>
            <a:t>OPĆI DIO</a:t>
          </a:r>
          <a:endParaRPr lang="hr-HR" sz="1400" kern="1200" dirty="0"/>
        </a:p>
      </dsp:txBody>
      <dsp:txXfrm>
        <a:off x="0" y="0"/>
        <a:ext cx="1694854" cy="403200"/>
      </dsp:txXfrm>
    </dsp:sp>
    <dsp:sp modelId="{A8FF76D5-3BA3-4C82-802C-B0D92745E0A5}">
      <dsp:nvSpPr>
        <dsp:cNvPr id="0" name=""/>
        <dsp:cNvSpPr/>
      </dsp:nvSpPr>
      <dsp:spPr>
        <a:xfrm>
          <a:off x="0" y="725277"/>
          <a:ext cx="1694854" cy="3400191"/>
        </a:xfrm>
        <a:prstGeom prst="rect">
          <a:avLst/>
        </a:prstGeom>
        <a:solidFill>
          <a:schemeClr val="accent6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400" kern="1200" dirty="0" smtClean="0">
              <a:solidFill>
                <a:schemeClr val="accent6">
                  <a:lumMod val="50000"/>
                </a:schemeClr>
              </a:solidFill>
            </a:rPr>
            <a:t>Račun prihoda i rashoda</a:t>
          </a:r>
          <a:endParaRPr lang="hr-HR" sz="1400" kern="1200" dirty="0">
            <a:solidFill>
              <a:schemeClr val="accent6">
                <a:lumMod val="50000"/>
              </a:schemeClr>
            </a:solidFill>
          </a:endParaRP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400" kern="1200" dirty="0" smtClean="0">
              <a:solidFill>
                <a:schemeClr val="accent6">
                  <a:lumMod val="50000"/>
                </a:schemeClr>
              </a:solidFill>
            </a:rPr>
            <a:t>Račun financiranja</a:t>
          </a:r>
          <a:endParaRPr lang="hr-HR" sz="1400" kern="1200" dirty="0">
            <a:solidFill>
              <a:schemeClr val="accent6">
                <a:lumMod val="50000"/>
              </a:schemeClr>
            </a:solidFill>
          </a:endParaRPr>
        </a:p>
        <a:p>
          <a:pPr marL="114300" lvl="1" indent="-114300" algn="ctr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400" kern="1200" dirty="0" smtClean="0">
              <a:solidFill>
                <a:schemeClr val="accent6">
                  <a:lumMod val="50000"/>
                </a:schemeClr>
              </a:solidFill>
            </a:rPr>
            <a:t>Preneseni višak/manjak prihoda nad rashodima</a:t>
          </a:r>
          <a:endParaRPr lang="hr-HR" sz="14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0" y="725277"/>
        <a:ext cx="1694854" cy="3400191"/>
      </dsp:txXfrm>
    </dsp:sp>
    <dsp:sp modelId="{CFE3E261-9D07-4F48-A03B-DA9FD2662C07}">
      <dsp:nvSpPr>
        <dsp:cNvPr id="0" name=""/>
        <dsp:cNvSpPr/>
      </dsp:nvSpPr>
      <dsp:spPr>
        <a:xfrm>
          <a:off x="1971972" y="0"/>
          <a:ext cx="1694854" cy="403200"/>
        </a:xfrm>
        <a:prstGeom prst="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dirty="0" smtClean="0"/>
            <a:t>POSEBNI DIO</a:t>
          </a:r>
          <a:endParaRPr lang="hr-HR" sz="1400" kern="1200" dirty="0"/>
        </a:p>
      </dsp:txBody>
      <dsp:txXfrm>
        <a:off x="1971972" y="0"/>
        <a:ext cx="1694854" cy="403200"/>
      </dsp:txXfrm>
    </dsp:sp>
    <dsp:sp modelId="{47363F56-1350-444E-888C-DB371AA3E6E5}">
      <dsp:nvSpPr>
        <dsp:cNvPr id="0" name=""/>
        <dsp:cNvSpPr/>
      </dsp:nvSpPr>
      <dsp:spPr>
        <a:xfrm>
          <a:off x="1971972" y="725277"/>
          <a:ext cx="1694854" cy="3400191"/>
        </a:xfrm>
        <a:prstGeom prst="rect">
          <a:avLst/>
        </a:prstGeom>
        <a:solidFill>
          <a:schemeClr val="accent6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400" kern="1200" dirty="0" smtClean="0">
              <a:solidFill>
                <a:schemeClr val="accent6">
                  <a:lumMod val="50000"/>
                </a:schemeClr>
              </a:solidFill>
            </a:rPr>
            <a:t>Rashodi i izdaci prikazuju se po razdjelima/glavama </a:t>
          </a:r>
          <a:endParaRPr lang="hr-HR" sz="1400" kern="1200" dirty="0">
            <a:solidFill>
              <a:schemeClr val="accent6">
                <a:lumMod val="50000"/>
              </a:schemeClr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400" kern="1200" dirty="0" smtClean="0">
              <a:solidFill>
                <a:schemeClr val="accent6">
                  <a:lumMod val="50000"/>
                </a:schemeClr>
              </a:solidFill>
            </a:rPr>
            <a:t>Rashodi i izdaci prikazuju se po programima, a unutar programa prikazuju se aktivnosti i projekti koji se planiraju</a:t>
          </a:r>
          <a:endParaRPr lang="hr-HR" sz="14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1971972" y="725277"/>
        <a:ext cx="1694854" cy="3400191"/>
      </dsp:txXfrm>
    </dsp:sp>
    <dsp:sp modelId="{E89FBC26-C66B-4470-990F-1963AA6C13C7}">
      <dsp:nvSpPr>
        <dsp:cNvPr id="0" name=""/>
        <dsp:cNvSpPr/>
      </dsp:nvSpPr>
      <dsp:spPr>
        <a:xfrm>
          <a:off x="3867745" y="0"/>
          <a:ext cx="1694854" cy="403200"/>
        </a:xfrm>
        <a:prstGeom prst="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dirty="0" smtClean="0"/>
            <a:t>OBRAZLOŽENJE</a:t>
          </a:r>
          <a:endParaRPr lang="hr-HR" sz="1400" kern="1200" dirty="0"/>
        </a:p>
      </dsp:txBody>
      <dsp:txXfrm>
        <a:off x="3867745" y="0"/>
        <a:ext cx="1694854" cy="403200"/>
      </dsp:txXfrm>
    </dsp:sp>
    <dsp:sp modelId="{9B01DB5C-2AEA-4C02-BCD3-24A0B2F93ECA}">
      <dsp:nvSpPr>
        <dsp:cNvPr id="0" name=""/>
        <dsp:cNvSpPr/>
      </dsp:nvSpPr>
      <dsp:spPr>
        <a:xfrm>
          <a:off x="3861888" y="725277"/>
          <a:ext cx="1694854" cy="3400191"/>
        </a:xfrm>
        <a:prstGeom prst="rect">
          <a:avLst/>
        </a:prstGeom>
        <a:solidFill>
          <a:schemeClr val="accent6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400" kern="1200" dirty="0" smtClean="0">
              <a:solidFill>
                <a:schemeClr val="accent6">
                  <a:lumMod val="50000"/>
                </a:schemeClr>
              </a:solidFill>
            </a:rPr>
            <a:t>Obrazloženje prihoda i rashoda, primitaka  i izdataka  te prenesenih viškova/manjkova </a:t>
          </a:r>
          <a:endParaRPr lang="hr-HR" sz="1400" kern="1200" dirty="0">
            <a:solidFill>
              <a:schemeClr val="accent6">
                <a:lumMod val="50000"/>
              </a:schemeClr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400" kern="1200" dirty="0" smtClean="0">
              <a:solidFill>
                <a:schemeClr val="accent6">
                  <a:lumMod val="50000"/>
                </a:schemeClr>
              </a:solidFill>
            </a:rPr>
            <a:t>Obrazloženje programa daje se kroz obrazloženje aktivnosti i projekata, usporedno s ciljevima i pokazateljima uspješnosti programa</a:t>
          </a:r>
          <a:endParaRPr lang="hr-HR" sz="14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3861888" y="725277"/>
        <a:ext cx="1694854" cy="340019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A62684-A6C0-4D89-B759-2F6B31210559}">
      <dsp:nvSpPr>
        <dsp:cNvPr id="0" name=""/>
        <dsp:cNvSpPr/>
      </dsp:nvSpPr>
      <dsp:spPr>
        <a:xfrm>
          <a:off x="1859280" y="84093"/>
          <a:ext cx="2788920" cy="1673295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200" kern="1200" dirty="0" smtClean="0"/>
            <a:t>Prihodi od poreza.</a:t>
          </a:r>
          <a:endParaRPr lang="hr-HR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200" kern="1200" dirty="0" smtClean="0"/>
            <a:t>Prihodi od subjekata unutar proračuna</a:t>
          </a:r>
          <a:endParaRPr lang="hr-HR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200" kern="1200" dirty="0" smtClean="0"/>
            <a:t>Prihodi od imovine, komunalnih doprinosa i naknada</a:t>
          </a:r>
          <a:endParaRPr lang="hr-HR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200" kern="1200" dirty="0" smtClean="0"/>
            <a:t>Prihodi od zakupa prostora, donacija i sl</a:t>
          </a:r>
          <a:r>
            <a:rPr lang="hr-HR" sz="1100" kern="1200" dirty="0" smtClean="0"/>
            <a:t>.</a:t>
          </a:r>
          <a:endParaRPr lang="hr-HR" sz="1100" kern="1200" dirty="0"/>
        </a:p>
      </dsp:txBody>
      <dsp:txXfrm>
        <a:off x="1859280" y="293255"/>
        <a:ext cx="2161434" cy="1254971"/>
      </dsp:txXfrm>
    </dsp:sp>
    <dsp:sp modelId="{8D41DEFB-C7FB-435D-BC72-5E82D47D05E0}">
      <dsp:nvSpPr>
        <dsp:cNvPr id="0" name=""/>
        <dsp:cNvSpPr/>
      </dsp:nvSpPr>
      <dsp:spPr>
        <a:xfrm>
          <a:off x="0" y="84093"/>
          <a:ext cx="1859280" cy="1673295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b="1" i="1" kern="1200" dirty="0" smtClean="0">
              <a:solidFill>
                <a:schemeClr val="accent6">
                  <a:lumMod val="50000"/>
                </a:schemeClr>
              </a:solidFill>
            </a:rPr>
            <a:t>Prihodi poslovanja</a:t>
          </a:r>
          <a:endParaRPr lang="hr-HR" sz="2100" b="1" i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81684" y="165777"/>
        <a:ext cx="1695912" cy="1509927"/>
      </dsp:txXfrm>
    </dsp:sp>
    <dsp:sp modelId="{6E6E65DC-853B-4D6C-9864-23CEFC66FE85}">
      <dsp:nvSpPr>
        <dsp:cNvPr id="0" name=""/>
        <dsp:cNvSpPr/>
      </dsp:nvSpPr>
      <dsp:spPr>
        <a:xfrm>
          <a:off x="1859280" y="1841053"/>
          <a:ext cx="2788920" cy="1673295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r-HR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r-HR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200" kern="1200" dirty="0" smtClean="0"/>
            <a:t>Prihodi od prodaje </a:t>
          </a:r>
          <a:r>
            <a:rPr lang="hr-HR" sz="1200" kern="1200" dirty="0" err="1" smtClean="0"/>
            <a:t>neproizvedene</a:t>
          </a:r>
          <a:r>
            <a:rPr lang="hr-HR" sz="1200" kern="1200" dirty="0" smtClean="0"/>
            <a:t> dugotrajne financijske imovine </a:t>
          </a:r>
          <a:endParaRPr lang="hr-HR" sz="1200" kern="1200" dirty="0"/>
        </a:p>
      </dsp:txBody>
      <dsp:txXfrm>
        <a:off x="1859280" y="2050215"/>
        <a:ext cx="2161434" cy="1254971"/>
      </dsp:txXfrm>
    </dsp:sp>
    <dsp:sp modelId="{5D435858-76FB-432A-95BC-F50D4F73EAD3}">
      <dsp:nvSpPr>
        <dsp:cNvPr id="0" name=""/>
        <dsp:cNvSpPr/>
      </dsp:nvSpPr>
      <dsp:spPr>
        <a:xfrm>
          <a:off x="0" y="1841053"/>
          <a:ext cx="1859280" cy="1673295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b="1" i="1" kern="1200" dirty="0" smtClean="0">
              <a:solidFill>
                <a:schemeClr val="accent6">
                  <a:lumMod val="50000"/>
                </a:schemeClr>
              </a:solidFill>
            </a:rPr>
            <a:t>Prihodi od prodaje nefinancijske imovine</a:t>
          </a:r>
          <a:endParaRPr lang="hr-HR" sz="2100" b="1" i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81684" y="1922737"/>
        <a:ext cx="1695912" cy="150992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C72840-91F6-4720-9705-11A168358F2B}">
      <dsp:nvSpPr>
        <dsp:cNvPr id="0" name=""/>
        <dsp:cNvSpPr/>
      </dsp:nvSpPr>
      <dsp:spPr>
        <a:xfrm rot="5400000">
          <a:off x="2398654" y="291922"/>
          <a:ext cx="1585949" cy="1379776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kern="1200" dirty="0" smtClean="0">
              <a:solidFill>
                <a:schemeClr val="accent6">
                  <a:lumMod val="50000"/>
                </a:schemeClr>
              </a:solidFill>
            </a:rPr>
            <a:t>Materijalni</a:t>
          </a:r>
          <a:r>
            <a:rPr lang="hr-HR" sz="1100" kern="1200" dirty="0" smtClean="0">
              <a:solidFill>
                <a:schemeClr val="accent6">
                  <a:lumMod val="50000"/>
                </a:schemeClr>
              </a:solidFill>
            </a:rPr>
            <a:t> rashodi </a:t>
          </a:r>
          <a:r>
            <a:rPr lang="hr-HR" sz="1100" kern="1200" dirty="0" smtClean="0"/>
            <a:t>(naknade za prijevoz, službeni put, rashode za uredski materijal…) </a:t>
          </a:r>
          <a:endParaRPr lang="hr-HR" sz="1100" kern="1200" dirty="0"/>
        </a:p>
      </dsp:txBody>
      <dsp:txXfrm rot="-5400000">
        <a:off x="2716755" y="435980"/>
        <a:ext cx="949746" cy="1091661"/>
      </dsp:txXfrm>
    </dsp:sp>
    <dsp:sp modelId="{C2127A21-F1D1-44CB-B5D1-DF067A2D449A}">
      <dsp:nvSpPr>
        <dsp:cNvPr id="0" name=""/>
        <dsp:cNvSpPr/>
      </dsp:nvSpPr>
      <dsp:spPr>
        <a:xfrm>
          <a:off x="3942289" y="578360"/>
          <a:ext cx="1769919" cy="9515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300" kern="1200" dirty="0"/>
        </a:p>
      </dsp:txBody>
      <dsp:txXfrm>
        <a:off x="3942289" y="578360"/>
        <a:ext cx="1769919" cy="951569"/>
      </dsp:txXfrm>
    </dsp:sp>
    <dsp:sp modelId="{87F09985-7E56-44A3-93F8-A5C7D6D99979}">
      <dsp:nvSpPr>
        <dsp:cNvPr id="0" name=""/>
        <dsp:cNvSpPr/>
      </dsp:nvSpPr>
      <dsp:spPr>
        <a:xfrm rot="5400000">
          <a:off x="927399" y="364257"/>
          <a:ext cx="1585949" cy="1379776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300" kern="1200" dirty="0" smtClean="0">
              <a:solidFill>
                <a:schemeClr val="accent6">
                  <a:lumMod val="50000"/>
                </a:schemeClr>
              </a:solidFill>
            </a:rPr>
            <a:t>Rashodi za zaposlene </a:t>
          </a:r>
          <a:r>
            <a:rPr lang="hr-HR" sz="1300" kern="1200" dirty="0" smtClean="0"/>
            <a:t>(Plaće i materijalna prava službenika)</a:t>
          </a:r>
          <a:endParaRPr lang="hr-HR" sz="1300" kern="1200" dirty="0"/>
        </a:p>
      </dsp:txBody>
      <dsp:txXfrm rot="-5400000">
        <a:off x="1245500" y="508315"/>
        <a:ext cx="949746" cy="1091661"/>
      </dsp:txXfrm>
    </dsp:sp>
    <dsp:sp modelId="{E18028D6-A826-4186-AEDE-CB726920B399}">
      <dsp:nvSpPr>
        <dsp:cNvPr id="0" name=""/>
        <dsp:cNvSpPr/>
      </dsp:nvSpPr>
      <dsp:spPr>
        <a:xfrm rot="5400000">
          <a:off x="1669623" y="1710411"/>
          <a:ext cx="1585949" cy="1379776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100" kern="1200" dirty="0" smtClean="0">
              <a:solidFill>
                <a:schemeClr val="accent6">
                  <a:lumMod val="50000"/>
                </a:schemeClr>
              </a:solidFill>
            </a:rPr>
            <a:t>Financijski rashodi </a:t>
          </a:r>
          <a:r>
            <a:rPr lang="hr-HR" sz="1100" kern="1200" dirty="0" smtClean="0">
              <a:solidFill>
                <a:schemeClr val="bg1"/>
              </a:solidFill>
            </a:rPr>
            <a:t>(otplata kamata i bankarske usluge)</a:t>
          </a:r>
          <a:endParaRPr lang="hr-HR" sz="1100" kern="1200" dirty="0">
            <a:solidFill>
              <a:schemeClr val="bg1"/>
            </a:solidFill>
          </a:endParaRPr>
        </a:p>
      </dsp:txBody>
      <dsp:txXfrm rot="-5400000">
        <a:off x="1987724" y="1854469"/>
        <a:ext cx="949746" cy="1091661"/>
      </dsp:txXfrm>
    </dsp:sp>
    <dsp:sp modelId="{27D1FCDF-0CAF-455E-B9F9-2AA9AE432965}">
      <dsp:nvSpPr>
        <dsp:cNvPr id="0" name=""/>
        <dsp:cNvSpPr/>
      </dsp:nvSpPr>
      <dsp:spPr>
        <a:xfrm>
          <a:off x="2790" y="1924515"/>
          <a:ext cx="1712825" cy="9515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kern="1200" dirty="0" smtClean="0">
              <a:solidFill>
                <a:schemeClr val="accent6">
                  <a:lumMod val="50000"/>
                </a:schemeClr>
              </a:solidFill>
            </a:rPr>
            <a:t>Ostali rashodi – </a:t>
          </a:r>
          <a:r>
            <a:rPr lang="hr-HR" sz="1200" kern="1200" dirty="0" smtClean="0">
              <a:solidFill>
                <a:schemeClr val="bg1"/>
              </a:solidFill>
            </a:rPr>
            <a:t>donacije udrugama, ustanovama</a:t>
          </a:r>
          <a:endParaRPr lang="hr-HR" sz="1200" kern="1200" dirty="0">
            <a:solidFill>
              <a:schemeClr val="bg1"/>
            </a:solidFill>
          </a:endParaRPr>
        </a:p>
      </dsp:txBody>
      <dsp:txXfrm>
        <a:off x="2790" y="1924515"/>
        <a:ext cx="1712825" cy="951569"/>
      </dsp:txXfrm>
    </dsp:sp>
    <dsp:sp modelId="{705CFE4B-5EF5-483C-8897-4EDDD4961742}">
      <dsp:nvSpPr>
        <dsp:cNvPr id="0" name=""/>
        <dsp:cNvSpPr/>
      </dsp:nvSpPr>
      <dsp:spPr>
        <a:xfrm rot="5400000">
          <a:off x="3159782" y="1710411"/>
          <a:ext cx="1585949" cy="1379776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kern="1200" dirty="0" smtClean="0">
              <a:solidFill>
                <a:schemeClr val="accent6">
                  <a:lumMod val="50000"/>
                </a:schemeClr>
              </a:solidFill>
            </a:rPr>
            <a:t>Rashodi za subvencije </a:t>
          </a:r>
          <a:endParaRPr lang="hr-HR" sz="1700" kern="1200" dirty="0">
            <a:solidFill>
              <a:schemeClr val="accent6">
                <a:lumMod val="50000"/>
              </a:schemeClr>
            </a:solidFill>
          </a:endParaRPr>
        </a:p>
      </dsp:txBody>
      <dsp:txXfrm rot="-5400000">
        <a:off x="3477883" y="1854469"/>
        <a:ext cx="949746" cy="1091661"/>
      </dsp:txXfrm>
    </dsp:sp>
    <dsp:sp modelId="{A4C03351-8DE6-4CF2-AC81-B8EBCB9FA9DF}">
      <dsp:nvSpPr>
        <dsp:cNvPr id="0" name=""/>
        <dsp:cNvSpPr/>
      </dsp:nvSpPr>
      <dsp:spPr>
        <a:xfrm rot="5400000">
          <a:off x="2417557" y="3056565"/>
          <a:ext cx="1585949" cy="1379776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300" kern="1200" dirty="0" smtClean="0">
              <a:solidFill>
                <a:schemeClr val="accent6">
                  <a:lumMod val="50000"/>
                </a:schemeClr>
              </a:solidFill>
            </a:rPr>
            <a:t>Naknade građanima i kućanstvima </a:t>
          </a:r>
          <a:r>
            <a:rPr lang="hr-HR" sz="1300" kern="1200" dirty="0" smtClean="0">
              <a:solidFill>
                <a:schemeClr val="bg1"/>
              </a:solidFill>
            </a:rPr>
            <a:t>(stipendije, pomoći…)</a:t>
          </a:r>
          <a:endParaRPr lang="hr-HR" sz="1300" kern="1200" dirty="0">
            <a:solidFill>
              <a:schemeClr val="bg1"/>
            </a:solidFill>
          </a:endParaRPr>
        </a:p>
      </dsp:txBody>
      <dsp:txXfrm rot="-5400000">
        <a:off x="2735658" y="3200623"/>
        <a:ext cx="949746" cy="1091661"/>
      </dsp:txXfrm>
    </dsp:sp>
    <dsp:sp modelId="{56946EAE-31DB-4BD1-B19C-EE3773D522FF}">
      <dsp:nvSpPr>
        <dsp:cNvPr id="0" name=""/>
        <dsp:cNvSpPr/>
      </dsp:nvSpPr>
      <dsp:spPr>
        <a:xfrm>
          <a:off x="3942289" y="3270669"/>
          <a:ext cx="1769919" cy="9515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73A266-9A5F-4C31-B39F-DFFB01CDF72B}">
      <dsp:nvSpPr>
        <dsp:cNvPr id="0" name=""/>
        <dsp:cNvSpPr/>
      </dsp:nvSpPr>
      <dsp:spPr>
        <a:xfrm rot="5400000">
          <a:off x="927399" y="3056565"/>
          <a:ext cx="1585949" cy="1379776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300" kern="1200" dirty="0" smtClean="0">
              <a:solidFill>
                <a:schemeClr val="accent6">
                  <a:lumMod val="50000"/>
                </a:schemeClr>
              </a:solidFill>
            </a:rPr>
            <a:t>Pomoći unutar općeg proračuna </a:t>
          </a:r>
          <a:r>
            <a:rPr lang="hr-HR" sz="1300" kern="1200" dirty="0" smtClean="0">
              <a:solidFill>
                <a:schemeClr val="bg1"/>
              </a:solidFill>
            </a:rPr>
            <a:t>(komunalno redarstvo) </a:t>
          </a:r>
          <a:endParaRPr lang="hr-HR" sz="1300" kern="1200" dirty="0">
            <a:solidFill>
              <a:schemeClr val="bg1"/>
            </a:solidFill>
          </a:endParaRPr>
        </a:p>
      </dsp:txBody>
      <dsp:txXfrm rot="-5400000">
        <a:off x="1245500" y="3200623"/>
        <a:ext cx="949746" cy="109166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B8EE0A-2596-478D-AB0C-669D847A08AF}">
      <dsp:nvSpPr>
        <dsp:cNvPr id="0" name=""/>
        <dsp:cNvSpPr/>
      </dsp:nvSpPr>
      <dsp:spPr>
        <a:xfrm>
          <a:off x="0" y="0"/>
          <a:ext cx="5410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214118-18C2-4FDE-BCBB-D8ADEF7F1BCA}">
      <dsp:nvSpPr>
        <dsp:cNvPr id="0" name=""/>
        <dsp:cNvSpPr/>
      </dsp:nvSpPr>
      <dsp:spPr>
        <a:xfrm>
          <a:off x="0" y="0"/>
          <a:ext cx="1082040" cy="4114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b="1" kern="1200" dirty="0" smtClean="0">
              <a:solidFill>
                <a:schemeClr val="accent6">
                  <a:lumMod val="50000"/>
                </a:schemeClr>
              </a:solidFill>
            </a:rPr>
            <a:t>Rashodi za nabavu nefinancijske imovine:</a:t>
          </a:r>
          <a:endParaRPr lang="hr-HR" sz="14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0" y="0"/>
        <a:ext cx="1082040" cy="4114800"/>
      </dsp:txXfrm>
    </dsp:sp>
    <dsp:sp modelId="{BD1AD55B-0AC1-4D4F-87AC-B6BD0A0B63AD}">
      <dsp:nvSpPr>
        <dsp:cNvPr id="0" name=""/>
        <dsp:cNvSpPr/>
      </dsp:nvSpPr>
      <dsp:spPr>
        <a:xfrm>
          <a:off x="1163192" y="186853"/>
          <a:ext cx="4247007" cy="37370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dirty="0" smtClean="0">
              <a:solidFill>
                <a:schemeClr val="accent6">
                  <a:lumMod val="50000"/>
                </a:schemeClr>
              </a:solidFill>
            </a:rPr>
            <a:t>Izrada idejnog i glavnog projekta za uređenje Sportskog centra u </a:t>
          </a:r>
          <a:r>
            <a:rPr lang="hr-HR" sz="1400" kern="1200" dirty="0" err="1" smtClean="0">
              <a:solidFill>
                <a:schemeClr val="accent6">
                  <a:lumMod val="50000"/>
                </a:schemeClr>
              </a:solidFill>
            </a:rPr>
            <a:t>Rakotulama</a:t>
          </a:r>
          <a:r>
            <a:rPr lang="hr-HR" sz="1400" kern="1200" dirty="0" smtClean="0">
              <a:solidFill>
                <a:schemeClr val="accent6">
                  <a:lumMod val="50000"/>
                </a:schemeClr>
              </a:solidFill>
            </a:rPr>
            <a:t>,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dirty="0" smtClean="0">
              <a:solidFill>
                <a:schemeClr val="accent6">
                  <a:lumMod val="50000"/>
                </a:schemeClr>
              </a:solidFill>
            </a:rPr>
            <a:t>Izvanredno održavanje cesta,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dirty="0" smtClean="0">
              <a:solidFill>
                <a:schemeClr val="accent6">
                  <a:lumMod val="50000"/>
                </a:schemeClr>
              </a:solidFill>
            </a:rPr>
            <a:t>Idejni i glavni projekt za proširenje groblja,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dirty="0" smtClean="0">
              <a:solidFill>
                <a:schemeClr val="accent6">
                  <a:lumMod val="50000"/>
                </a:schemeClr>
              </a:solidFill>
            </a:rPr>
            <a:t>Radovi i nadzor na uređenju parkirališta općinske zgrade,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dirty="0" smtClean="0">
              <a:solidFill>
                <a:schemeClr val="accent6">
                  <a:lumMod val="50000"/>
                </a:schemeClr>
              </a:solidFill>
            </a:rPr>
            <a:t>Postavljanje solarnih elektrana na domu u </a:t>
          </a:r>
          <a:r>
            <a:rPr lang="hr-HR" sz="1400" kern="1200" dirty="0" err="1" smtClean="0">
              <a:solidFill>
                <a:schemeClr val="accent6">
                  <a:lumMod val="50000"/>
                </a:schemeClr>
              </a:solidFill>
            </a:rPr>
            <a:t>Škropetima</a:t>
          </a:r>
          <a:r>
            <a:rPr lang="hr-HR" sz="1400" kern="1200" dirty="0" smtClean="0">
              <a:solidFill>
                <a:schemeClr val="accent6">
                  <a:lumMod val="50000"/>
                </a:schemeClr>
              </a:solidFill>
            </a:rPr>
            <a:t>, na Staroj Školi u Mot. </a:t>
          </a:r>
          <a:r>
            <a:rPr lang="hr-HR" sz="1400" kern="1200" dirty="0" err="1" smtClean="0">
              <a:solidFill>
                <a:schemeClr val="accent6">
                  <a:lumMod val="50000"/>
                </a:schemeClr>
              </a:solidFill>
            </a:rPr>
            <a:t>Novakima</a:t>
          </a:r>
          <a:r>
            <a:rPr lang="hr-HR" sz="1400" kern="1200" dirty="0" smtClean="0">
              <a:solidFill>
                <a:schemeClr val="accent6">
                  <a:lumMod val="50000"/>
                </a:schemeClr>
              </a:solidFill>
            </a:rPr>
            <a:t> i na zgradi Općine,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dirty="0" smtClean="0">
              <a:solidFill>
                <a:schemeClr val="accent6">
                  <a:lumMod val="50000"/>
                </a:schemeClr>
              </a:solidFill>
            </a:rPr>
            <a:t>Uređenje zida i čajne kuhinje u Staroj školi u Mot. </a:t>
          </a:r>
          <a:r>
            <a:rPr lang="hr-HR" sz="1400" kern="1200" dirty="0" err="1" smtClean="0">
              <a:solidFill>
                <a:schemeClr val="accent6">
                  <a:lumMod val="50000"/>
                </a:schemeClr>
              </a:solidFill>
            </a:rPr>
            <a:t>Novakima</a:t>
          </a:r>
          <a:r>
            <a:rPr lang="hr-HR" sz="1400" kern="1200" dirty="0" smtClean="0">
              <a:solidFill>
                <a:schemeClr val="accent6">
                  <a:lumMod val="50000"/>
                </a:schemeClr>
              </a:solidFill>
            </a:rPr>
            <a:t>,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dirty="0" smtClean="0">
              <a:solidFill>
                <a:schemeClr val="accent6">
                  <a:lumMod val="50000"/>
                </a:schemeClr>
              </a:solidFill>
            </a:rPr>
            <a:t>Izgradnja pomoćnog objekta uz športsku dvoranu u </a:t>
          </a:r>
          <a:r>
            <a:rPr lang="hr-HR" sz="1400" kern="1200" dirty="0" err="1" smtClean="0">
              <a:solidFill>
                <a:schemeClr val="accent6">
                  <a:lumMod val="50000"/>
                </a:schemeClr>
              </a:solidFill>
            </a:rPr>
            <a:t>Karojbi</a:t>
          </a:r>
          <a:r>
            <a:rPr lang="hr-HR" sz="1400" kern="1200" dirty="0" smtClean="0">
              <a:solidFill>
                <a:schemeClr val="accent6">
                  <a:lumMod val="50000"/>
                </a:schemeClr>
              </a:solidFill>
            </a:rPr>
            <a:t>,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dirty="0" smtClean="0">
              <a:solidFill>
                <a:schemeClr val="accent6">
                  <a:lumMod val="50000"/>
                </a:schemeClr>
              </a:solidFill>
            </a:rPr>
            <a:t>Radovi i nadzor na razvoju zelene infrastrukture u </a:t>
          </a:r>
          <a:r>
            <a:rPr lang="hr-HR" sz="1400" kern="1200" dirty="0" err="1" smtClean="0">
              <a:solidFill>
                <a:schemeClr val="accent6">
                  <a:lumMod val="50000"/>
                </a:schemeClr>
              </a:solidFill>
            </a:rPr>
            <a:t>Rakotulama</a:t>
          </a:r>
          <a:r>
            <a:rPr lang="hr-HR" sz="1400" kern="1200" dirty="0" smtClean="0">
              <a:solidFill>
                <a:schemeClr val="accent6">
                  <a:lumMod val="50000"/>
                </a:schemeClr>
              </a:solidFill>
            </a:rPr>
            <a:t>,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dirty="0" smtClean="0">
              <a:solidFill>
                <a:schemeClr val="accent6">
                  <a:lumMod val="50000"/>
                </a:schemeClr>
              </a:solidFill>
            </a:rPr>
            <a:t>Dovršetak javne rasvjete u </a:t>
          </a:r>
          <a:r>
            <a:rPr lang="hr-HR" sz="1400" kern="1200" dirty="0" err="1" smtClean="0">
              <a:solidFill>
                <a:schemeClr val="accent6">
                  <a:lumMod val="50000"/>
                </a:schemeClr>
              </a:solidFill>
            </a:rPr>
            <a:t>Karojbi</a:t>
          </a:r>
          <a:endParaRPr lang="hr-HR" sz="14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1163192" y="186853"/>
        <a:ext cx="4247007" cy="3737074"/>
      </dsp:txXfrm>
    </dsp:sp>
    <dsp:sp modelId="{4CBCA189-3F26-4993-B84D-49489835DA30}">
      <dsp:nvSpPr>
        <dsp:cNvPr id="0" name=""/>
        <dsp:cNvSpPr/>
      </dsp:nvSpPr>
      <dsp:spPr>
        <a:xfrm>
          <a:off x="1082040" y="3923927"/>
          <a:ext cx="432816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FA0F08-FEF1-484B-85A9-064FEFB3B43B}" type="datetimeFigureOut">
              <a:rPr lang="hr-HR" smtClean="0"/>
              <a:t>17.12.2025.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20900" y="1233488"/>
            <a:ext cx="24939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F49E4D-C96C-40C7-9630-1B1D94C8595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09043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arojba.hr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webp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g"/><Relationship Id="rId4" Type="http://schemas.openxmlformats.org/officeDocument/2006/relationships/image" Target="../media/image4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avif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OpÄina Karojb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221"/>
          <a:stretch/>
        </p:blipFill>
        <p:spPr bwMode="auto">
          <a:xfrm>
            <a:off x="228600" y="197657"/>
            <a:ext cx="723901" cy="76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52501" y="762000"/>
            <a:ext cx="417195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dirty="0">
                <a:solidFill>
                  <a:schemeClr val="accent6">
                    <a:lumMod val="50000"/>
                  </a:schemeClr>
                </a:solidFill>
              </a:rPr>
              <a:t>VODIČ ZA GRAĐANE </a:t>
            </a:r>
          </a:p>
          <a:p>
            <a:pPr algn="ctr"/>
            <a:endParaRPr lang="hr-HR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hr-HR" sz="2000" b="1" dirty="0">
                <a:solidFill>
                  <a:schemeClr val="accent6">
                    <a:lumMod val="50000"/>
                  </a:schemeClr>
                </a:solidFill>
              </a:rPr>
              <a:t>PRORAČUN </a:t>
            </a:r>
            <a:r>
              <a:rPr lang="hr-HR" sz="2000" b="1" dirty="0" smtClean="0">
                <a:solidFill>
                  <a:schemeClr val="accent6">
                    <a:lumMod val="50000"/>
                  </a:schemeClr>
                </a:solidFill>
              </a:rPr>
              <a:t>U MALOM OPĆINE </a:t>
            </a:r>
            <a:r>
              <a:rPr lang="hr-HR" sz="2000" b="1" dirty="0">
                <a:solidFill>
                  <a:schemeClr val="accent6">
                    <a:lumMod val="50000"/>
                  </a:schemeClr>
                </a:solidFill>
              </a:rPr>
              <a:t>KAROJBA ZA </a:t>
            </a:r>
            <a:r>
              <a:rPr lang="hr-HR" sz="2000" b="1" dirty="0" smtClean="0">
                <a:solidFill>
                  <a:schemeClr val="accent6">
                    <a:lumMod val="50000"/>
                  </a:schemeClr>
                </a:solidFill>
              </a:rPr>
              <a:t>2026. GODINU</a:t>
            </a:r>
          </a:p>
          <a:p>
            <a:pPr algn="ctr"/>
            <a:endParaRPr lang="hr-HR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hr-HR" sz="20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0" algn="just"/>
            <a:endParaRPr lang="hr-HR" sz="1400" dirty="0"/>
          </a:p>
          <a:p>
            <a:pPr lvl="0" algn="just"/>
            <a:endParaRPr lang="hr-HR" sz="1400" dirty="0"/>
          </a:p>
          <a:p>
            <a:pPr algn="just"/>
            <a:endParaRPr lang="hr-HR" dirty="0"/>
          </a:p>
        </p:txBody>
      </p:sp>
      <p:sp>
        <p:nvSpPr>
          <p:cNvPr id="5" name="TextBox 4"/>
          <p:cNvSpPr txBox="1"/>
          <p:nvPr/>
        </p:nvSpPr>
        <p:spPr>
          <a:xfrm>
            <a:off x="4800600" y="457200"/>
            <a:ext cx="2438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/>
              <a:t>Općina Karojba</a:t>
            </a:r>
          </a:p>
          <a:p>
            <a:endParaRPr lang="hr-HR" sz="2000" b="1" dirty="0"/>
          </a:p>
          <a:p>
            <a:r>
              <a:rPr lang="hr-HR" sz="1400" b="1" i="1" dirty="0"/>
              <a:t>Karojba 1</a:t>
            </a:r>
          </a:p>
          <a:p>
            <a:r>
              <a:rPr lang="hr-HR" sz="1400" b="1" i="1" dirty="0"/>
              <a:t>52424 Motovun</a:t>
            </a:r>
          </a:p>
          <a:p>
            <a:r>
              <a:rPr lang="hr-HR" sz="1200" i="1" dirty="0" smtClean="0"/>
              <a:t>OIB</a:t>
            </a:r>
            <a:r>
              <a:rPr lang="hr-HR" sz="1200" i="1" dirty="0"/>
              <a:t>: 83507857596</a:t>
            </a:r>
          </a:p>
          <a:p>
            <a:r>
              <a:rPr lang="hr-HR" sz="1200" i="1" dirty="0">
                <a:hlinkClick r:id="rId3"/>
              </a:rPr>
              <a:t>http://www.karojba.hr/</a:t>
            </a:r>
            <a:r>
              <a:rPr lang="hr-HR" sz="1200" i="1" dirty="0"/>
              <a:t> </a:t>
            </a:r>
          </a:p>
          <a:p>
            <a:r>
              <a:rPr lang="hr-HR" sz="1200" i="1" dirty="0"/>
              <a:t>E-mail: opcina@karojba.hr</a:t>
            </a:r>
          </a:p>
          <a:p>
            <a:endParaRPr lang="hr-HR" sz="1200" dirty="0"/>
          </a:p>
          <a:p>
            <a:endParaRPr lang="hr-HR" sz="1200" dirty="0"/>
          </a:p>
        </p:txBody>
      </p:sp>
      <p:sp>
        <p:nvSpPr>
          <p:cNvPr id="3" name="Pravokutnik 2"/>
          <p:cNvSpPr/>
          <p:nvPr/>
        </p:nvSpPr>
        <p:spPr>
          <a:xfrm>
            <a:off x="838200" y="2640759"/>
            <a:ext cx="4944209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i="1" dirty="0" smtClean="0">
                <a:solidFill>
                  <a:schemeClr val="accent6">
                    <a:lumMod val="50000"/>
                  </a:schemeClr>
                </a:solidFill>
              </a:rPr>
              <a:t>Poštovane </a:t>
            </a:r>
            <a:r>
              <a:rPr lang="hr-HR" b="1" i="1" dirty="0">
                <a:solidFill>
                  <a:schemeClr val="accent6">
                    <a:lumMod val="50000"/>
                  </a:schemeClr>
                </a:solidFill>
              </a:rPr>
              <a:t>mještanke i mještani </a:t>
            </a:r>
            <a:r>
              <a:rPr lang="hr-HR" b="1" i="1" dirty="0" err="1">
                <a:solidFill>
                  <a:schemeClr val="accent6">
                    <a:lumMod val="50000"/>
                  </a:schemeClr>
                </a:solidFill>
              </a:rPr>
              <a:t>Karojbe</a:t>
            </a:r>
            <a:r>
              <a:rPr lang="hr-HR" b="1" i="1" dirty="0" smtClean="0">
                <a:solidFill>
                  <a:schemeClr val="accent6">
                    <a:lumMod val="50000"/>
                  </a:schemeClr>
                </a:solidFill>
              </a:rPr>
              <a:t>,</a:t>
            </a:r>
          </a:p>
          <a:p>
            <a:pPr algn="just"/>
            <a:endParaRPr lang="hr-HR" dirty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r>
              <a:rPr lang="hr-HR" i="1" dirty="0" smtClean="0">
                <a:solidFill>
                  <a:schemeClr val="accent6">
                    <a:lumMod val="50000"/>
                  </a:schemeClr>
                </a:solidFill>
              </a:rPr>
              <a:t>Proračun </a:t>
            </a:r>
            <a:r>
              <a:rPr lang="hr-HR" i="1" dirty="0">
                <a:solidFill>
                  <a:schemeClr val="accent6">
                    <a:lumMod val="50000"/>
                  </a:schemeClr>
                </a:solidFill>
              </a:rPr>
              <a:t>u malom pripremili smo kako </a:t>
            </a:r>
            <a:r>
              <a:rPr lang="hr-HR" i="1" dirty="0" smtClean="0">
                <a:solidFill>
                  <a:schemeClr val="accent6">
                    <a:lumMod val="50000"/>
                  </a:schemeClr>
                </a:solidFill>
              </a:rPr>
              <a:t>bi </a:t>
            </a:r>
            <a:r>
              <a:rPr lang="hr-HR" i="1" dirty="0">
                <a:solidFill>
                  <a:schemeClr val="accent6">
                    <a:lumMod val="50000"/>
                  </a:schemeClr>
                </a:solidFill>
              </a:rPr>
              <a:t>na jasan i razumljiv način prikazali kako se planiraju i troše sredstva Općine </a:t>
            </a:r>
            <a:r>
              <a:rPr lang="hr-HR" i="1" dirty="0" err="1">
                <a:solidFill>
                  <a:schemeClr val="accent6">
                    <a:lumMod val="50000"/>
                  </a:schemeClr>
                </a:solidFill>
              </a:rPr>
              <a:t>Karojba</a:t>
            </a:r>
            <a:r>
              <a:rPr lang="hr-HR" i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 algn="just"/>
            <a:endParaRPr lang="hr-HR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r>
              <a:rPr lang="hr-HR" i="1" dirty="0" smtClean="0">
                <a:solidFill>
                  <a:schemeClr val="accent6">
                    <a:lumMod val="50000"/>
                  </a:schemeClr>
                </a:solidFill>
              </a:rPr>
              <a:t>Naš </a:t>
            </a:r>
            <a:r>
              <a:rPr lang="hr-HR" i="1" dirty="0">
                <a:solidFill>
                  <a:schemeClr val="accent6">
                    <a:lumMod val="50000"/>
                  </a:schemeClr>
                </a:solidFill>
              </a:rPr>
              <a:t>je cilj osigurati transparentnost rada te omogućiti svim građanima uvid u prioritete razvoja općine, ulaganja u komunalnu infrastrukturu, društvene djelatnosti i kvalitetu života. Vjerujem da će ovaj pregled doprinijeti boljem razumijevanju rada Općine i planiranih aktivnosti u nadolazećem razdoblju</a:t>
            </a:r>
            <a:r>
              <a:rPr lang="hr-HR" i="1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</a:p>
          <a:p>
            <a:pPr algn="just"/>
            <a:endParaRPr lang="hr-HR" i="1" dirty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r>
              <a:rPr lang="hr-HR" i="1" dirty="0" smtClean="0">
                <a:solidFill>
                  <a:schemeClr val="accent6">
                    <a:lumMod val="50000"/>
                  </a:schemeClr>
                </a:solidFill>
              </a:rPr>
              <a:t>Siguran sam da ćemo </a:t>
            </a:r>
            <a:r>
              <a:rPr lang="hr-HR" i="1" dirty="0">
                <a:solidFill>
                  <a:schemeClr val="accent6">
                    <a:lumMod val="50000"/>
                  </a:schemeClr>
                </a:solidFill>
              </a:rPr>
              <a:t>i dalje zajednički graditi Općinu prilagođenu svakom </a:t>
            </a:r>
            <a:r>
              <a:rPr lang="hr-HR" i="1" dirty="0" smtClean="0">
                <a:solidFill>
                  <a:schemeClr val="accent6">
                    <a:lumMod val="50000"/>
                  </a:schemeClr>
                </a:solidFill>
              </a:rPr>
              <a:t>čovjeku, kao najbolje </a:t>
            </a:r>
            <a:r>
              <a:rPr lang="hr-HR" i="1" dirty="0">
                <a:solidFill>
                  <a:schemeClr val="accent6">
                    <a:lumMod val="50000"/>
                  </a:schemeClr>
                </a:solidFill>
              </a:rPr>
              <a:t>mjesto za </a:t>
            </a:r>
            <a:r>
              <a:rPr lang="hr-HR" i="1" dirty="0" smtClean="0">
                <a:solidFill>
                  <a:schemeClr val="accent6">
                    <a:lumMod val="50000"/>
                  </a:schemeClr>
                </a:solidFill>
              </a:rPr>
              <a:t>život.</a:t>
            </a:r>
          </a:p>
          <a:p>
            <a:pPr algn="just"/>
            <a:endParaRPr lang="hr-HR" i="1" dirty="0"/>
          </a:p>
          <a:p>
            <a:pPr algn="just"/>
            <a:endParaRPr lang="hr-HR" i="1" dirty="0" smtClean="0"/>
          </a:p>
          <a:p>
            <a:pPr algn="r"/>
            <a:r>
              <a:rPr lang="hr-HR" i="1" dirty="0" smtClean="0">
                <a:solidFill>
                  <a:schemeClr val="accent6">
                    <a:lumMod val="50000"/>
                  </a:schemeClr>
                </a:solidFill>
              </a:rPr>
              <a:t>Općinski načelnik</a:t>
            </a:r>
            <a:br>
              <a:rPr lang="hr-HR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hr-HR" i="1" dirty="0" smtClean="0">
                <a:solidFill>
                  <a:schemeClr val="accent6">
                    <a:lumMod val="50000"/>
                  </a:schemeClr>
                </a:solidFill>
              </a:rPr>
              <a:t>Marko </a:t>
            </a:r>
            <a:r>
              <a:rPr lang="hr-HR" i="1" dirty="0" err="1" smtClean="0">
                <a:solidFill>
                  <a:schemeClr val="accent6">
                    <a:lumMod val="50000"/>
                  </a:schemeClr>
                </a:solidFill>
              </a:rPr>
              <a:t>Lakošeljac</a:t>
            </a:r>
            <a:endParaRPr lang="hr-HR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15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OpÄina Karojb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221"/>
          <a:stretch/>
        </p:blipFill>
        <p:spPr bwMode="auto">
          <a:xfrm>
            <a:off x="348761" y="372047"/>
            <a:ext cx="723901" cy="76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avokutnik 4"/>
          <p:cNvSpPr/>
          <p:nvPr/>
        </p:nvSpPr>
        <p:spPr>
          <a:xfrm>
            <a:off x="1295400" y="372047"/>
            <a:ext cx="4876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600" b="1" dirty="0">
                <a:solidFill>
                  <a:schemeClr val="accent6">
                    <a:lumMod val="50000"/>
                  </a:schemeClr>
                </a:solidFill>
              </a:rPr>
              <a:t>Rashodi i izdaci – ekonomska klasifikacija </a:t>
            </a:r>
            <a:endParaRPr lang="hr-HR" sz="3600" dirty="0"/>
          </a:p>
        </p:txBody>
      </p:sp>
      <p:graphicFrame>
        <p:nvGraphicFramePr>
          <p:cNvPr id="11" name="Dijagram 10"/>
          <p:cNvGraphicFramePr/>
          <p:nvPr>
            <p:extLst>
              <p:ext uri="{D42A27DB-BD31-4B8C-83A1-F6EECF244321}">
                <p14:modId xmlns:p14="http://schemas.microsoft.com/office/powerpoint/2010/main" val="2157274945"/>
              </p:ext>
            </p:extLst>
          </p:nvPr>
        </p:nvGraphicFramePr>
        <p:xfrm>
          <a:off x="609600" y="2209800"/>
          <a:ext cx="54102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0931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OpÄina Karojb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221"/>
          <a:stretch/>
        </p:blipFill>
        <p:spPr bwMode="auto">
          <a:xfrm>
            <a:off x="422031" y="228600"/>
            <a:ext cx="723901" cy="76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981200"/>
            <a:ext cx="5734850" cy="6068272"/>
          </a:xfrm>
          <a:prstGeom prst="rect">
            <a:avLst/>
          </a:prstGeom>
        </p:spPr>
      </p:pic>
      <p:sp>
        <p:nvSpPr>
          <p:cNvPr id="2" name="TekstniOkvir 1"/>
          <p:cNvSpPr txBox="1"/>
          <p:nvPr/>
        </p:nvSpPr>
        <p:spPr>
          <a:xfrm>
            <a:off x="1676400" y="482767"/>
            <a:ext cx="441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dirty="0" smtClean="0">
                <a:solidFill>
                  <a:schemeClr val="accent6">
                    <a:lumMod val="50000"/>
                  </a:schemeClr>
                </a:solidFill>
              </a:rPr>
              <a:t>U nastavku slijedi pregled definiranih programa Proračuna Općine </a:t>
            </a:r>
            <a:r>
              <a:rPr lang="hr-HR" sz="2000" b="1" dirty="0" err="1" smtClean="0">
                <a:solidFill>
                  <a:schemeClr val="accent6">
                    <a:lumMod val="50000"/>
                  </a:schemeClr>
                </a:solidFill>
              </a:rPr>
              <a:t>Karojba</a:t>
            </a:r>
            <a:r>
              <a:rPr lang="hr-HR" sz="2000" b="1" dirty="0" smtClean="0">
                <a:solidFill>
                  <a:schemeClr val="accent6">
                    <a:lumMod val="50000"/>
                  </a:schemeClr>
                </a:solidFill>
              </a:rPr>
              <a:t> za 2026. godinu:</a:t>
            </a:r>
            <a:endParaRPr lang="hr-HR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94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905000"/>
            <a:ext cx="5772956" cy="4220164"/>
          </a:xfrm>
          <a:prstGeom prst="rect">
            <a:avLst/>
          </a:prstGeom>
        </p:spPr>
      </p:pic>
      <p:pic>
        <p:nvPicPr>
          <p:cNvPr id="6" name="Picture 4" descr="OpÄina Karojb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221"/>
          <a:stretch/>
        </p:blipFill>
        <p:spPr bwMode="auto">
          <a:xfrm>
            <a:off x="422031" y="228600"/>
            <a:ext cx="723901" cy="76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78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OpÄina Karojb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221"/>
          <a:stretch/>
        </p:blipFill>
        <p:spPr bwMode="auto">
          <a:xfrm>
            <a:off x="266699" y="234462"/>
            <a:ext cx="723901" cy="76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34462"/>
            <a:ext cx="5734850" cy="3924848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363" y="4159310"/>
            <a:ext cx="5725324" cy="433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32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OpÄina Karojb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221"/>
          <a:stretch/>
        </p:blipFill>
        <p:spPr bwMode="auto">
          <a:xfrm>
            <a:off x="266699" y="234462"/>
            <a:ext cx="723901" cy="76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234" y="1143000"/>
            <a:ext cx="5792008" cy="4077269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680" y="5220269"/>
            <a:ext cx="5768562" cy="884512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243" y="5867400"/>
            <a:ext cx="2741757" cy="2741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97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OpÄina Karojb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221"/>
          <a:stretch/>
        </p:blipFill>
        <p:spPr bwMode="auto">
          <a:xfrm>
            <a:off x="304800" y="304800"/>
            <a:ext cx="723901" cy="76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569" y="1981200"/>
            <a:ext cx="5811061" cy="3353268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399" y="5867400"/>
            <a:ext cx="4343400" cy="2477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3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OpÄina Karojb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221"/>
          <a:stretch/>
        </p:blipFill>
        <p:spPr bwMode="auto">
          <a:xfrm>
            <a:off x="304800" y="304800"/>
            <a:ext cx="723901" cy="76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025" y="2393128"/>
            <a:ext cx="5744377" cy="3391373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99" y="5796224"/>
            <a:ext cx="5753903" cy="2800741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021" y="304800"/>
            <a:ext cx="3637381" cy="1868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2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niOkvir 4"/>
          <p:cNvSpPr txBox="1"/>
          <p:nvPr/>
        </p:nvSpPr>
        <p:spPr>
          <a:xfrm>
            <a:off x="228600" y="1447800"/>
            <a:ext cx="62484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hr-HR" dirty="0">
                <a:solidFill>
                  <a:schemeClr val="accent6">
                    <a:lumMod val="50000"/>
                  </a:schemeClr>
                </a:solidFill>
              </a:rPr>
              <a:t>U 2026. godini Općina planira realizaciju velikog infrastrukturnog projekta – rekonstrukciju zgrade područnog dječjeg vrtića. </a:t>
            </a:r>
            <a:endParaRPr lang="hr-HR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hr-HR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hr-HR" dirty="0" smtClean="0">
                <a:solidFill>
                  <a:schemeClr val="accent6">
                    <a:lumMod val="50000"/>
                  </a:schemeClr>
                </a:solidFill>
              </a:rPr>
              <a:t>Cilj </a:t>
            </a:r>
            <a:r>
              <a:rPr lang="hr-HR" dirty="0">
                <a:solidFill>
                  <a:schemeClr val="accent6">
                    <a:lumMod val="50000"/>
                  </a:schemeClr>
                </a:solidFill>
              </a:rPr>
              <a:t>projekta je osigurati dodatne prostorne kapacitete, čime će se stvoriti uvjeti za formiranje </a:t>
            </a:r>
            <a:r>
              <a:rPr lang="hr-HR" b="1" dirty="0">
                <a:solidFill>
                  <a:schemeClr val="accent6">
                    <a:lumMod val="50000"/>
                  </a:schemeClr>
                </a:solidFill>
              </a:rPr>
              <a:t>dvije jasličke skupine djece</a:t>
            </a:r>
            <a:r>
              <a:rPr lang="hr-HR" dirty="0">
                <a:solidFill>
                  <a:schemeClr val="accent6">
                    <a:lumMod val="50000"/>
                  </a:schemeClr>
                </a:solidFill>
              </a:rPr>
              <a:t>, uz podizanje standarda boravka i sigurnosti </a:t>
            </a:r>
            <a:r>
              <a:rPr lang="hr-HR" dirty="0" smtClean="0">
                <a:solidFill>
                  <a:schemeClr val="accent6">
                    <a:lumMod val="50000"/>
                  </a:schemeClr>
                </a:solidFill>
              </a:rPr>
              <a:t>najmlađih.</a:t>
            </a:r>
          </a:p>
          <a:p>
            <a:pPr algn="just"/>
            <a:endParaRPr lang="hr-HR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hr-HR" dirty="0" smtClean="0">
                <a:solidFill>
                  <a:schemeClr val="accent6">
                    <a:lumMod val="50000"/>
                  </a:schemeClr>
                </a:solidFill>
              </a:rPr>
              <a:t>U </a:t>
            </a:r>
            <a:r>
              <a:rPr lang="hr-HR" dirty="0">
                <a:solidFill>
                  <a:schemeClr val="accent6">
                    <a:lumMod val="50000"/>
                  </a:schemeClr>
                </a:solidFill>
              </a:rPr>
              <a:t>sklopu rekonstrukcije zgrade provest će se i </a:t>
            </a:r>
            <a:r>
              <a:rPr lang="hr-HR" b="1" dirty="0">
                <a:solidFill>
                  <a:schemeClr val="accent6">
                    <a:lumMod val="50000"/>
                  </a:schemeClr>
                </a:solidFill>
              </a:rPr>
              <a:t>rekonstrukcija te opremanje dječjeg igrališta</a:t>
            </a:r>
            <a:r>
              <a:rPr lang="hr-HR" dirty="0">
                <a:solidFill>
                  <a:schemeClr val="accent6">
                    <a:lumMod val="50000"/>
                  </a:schemeClr>
                </a:solidFill>
              </a:rPr>
              <a:t>, koje će biti prilagođeno dobi djece, suvremenim pedagoškim standardima i važećim sigurnosnim </a:t>
            </a:r>
            <a:r>
              <a:rPr lang="hr-HR" dirty="0" smtClean="0">
                <a:solidFill>
                  <a:schemeClr val="accent6">
                    <a:lumMod val="50000"/>
                  </a:schemeClr>
                </a:solidFill>
              </a:rPr>
              <a:t>propisima.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hr-HR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hr-HR" dirty="0" smtClean="0">
                <a:solidFill>
                  <a:schemeClr val="accent6">
                    <a:lumMod val="50000"/>
                  </a:schemeClr>
                </a:solidFill>
              </a:rPr>
              <a:t>Uređenjem </a:t>
            </a:r>
            <a:r>
              <a:rPr lang="hr-HR" dirty="0">
                <a:solidFill>
                  <a:schemeClr val="accent6">
                    <a:lumMod val="50000"/>
                  </a:schemeClr>
                </a:solidFill>
              </a:rPr>
              <a:t>vanjskog prostora omogućit će se kvalitetniji boravak djece na otvorenom, poticanje motoričkog razvoja i stvaranje sigurnog i poticajnog okruženja za igru i učenje.</a:t>
            </a:r>
          </a:p>
          <a:p>
            <a:endParaRPr lang="hr-HR" dirty="0"/>
          </a:p>
        </p:txBody>
      </p:sp>
      <p:sp>
        <p:nvSpPr>
          <p:cNvPr id="6" name="TekstniOkvir 5"/>
          <p:cNvSpPr txBox="1"/>
          <p:nvPr/>
        </p:nvSpPr>
        <p:spPr>
          <a:xfrm>
            <a:off x="457200" y="5334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i="1" dirty="0" smtClean="0">
                <a:solidFill>
                  <a:schemeClr val="accent6">
                    <a:lumMod val="50000"/>
                  </a:schemeClr>
                </a:solidFill>
              </a:rPr>
              <a:t>Značajni projekt u 2026. godini : </a:t>
            </a:r>
            <a:endParaRPr lang="hr-HR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78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OpÄina Karojb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221"/>
          <a:stretch/>
        </p:blipFill>
        <p:spPr bwMode="auto">
          <a:xfrm>
            <a:off x="304800" y="304800"/>
            <a:ext cx="723901" cy="76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295400"/>
            <a:ext cx="5782482" cy="5725324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726" y="7020724"/>
            <a:ext cx="5763429" cy="1371791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0"/>
            <a:ext cx="2438400" cy="16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10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OpÄina Karojb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221"/>
          <a:stretch/>
        </p:blipFill>
        <p:spPr bwMode="auto">
          <a:xfrm>
            <a:off x="304800" y="304800"/>
            <a:ext cx="723901" cy="76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1" y="152400"/>
            <a:ext cx="5792008" cy="6601746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701" y="6754146"/>
            <a:ext cx="5772956" cy="2172003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7941411"/>
            <a:ext cx="19812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25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1219200"/>
            <a:ext cx="4572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endParaRPr lang="hr-HR" sz="1600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hr-HR" b="1" i="1" dirty="0">
                <a:solidFill>
                  <a:schemeClr val="accent6">
                    <a:lumMod val="50000"/>
                  </a:schemeClr>
                </a:solidFill>
              </a:rPr>
              <a:t>ŠTO JE PRORAČUN</a:t>
            </a:r>
            <a:r>
              <a:rPr lang="hr-HR" b="1" i="1" dirty="0" smtClean="0">
                <a:solidFill>
                  <a:schemeClr val="accent6">
                    <a:lumMod val="50000"/>
                  </a:schemeClr>
                </a:solidFill>
              </a:rPr>
              <a:t>?</a:t>
            </a:r>
          </a:p>
          <a:p>
            <a:pPr algn="ctr"/>
            <a:endParaRPr lang="hr-HR" b="1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hr-HR" b="1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hr-HR" sz="1600" dirty="0">
                <a:solidFill>
                  <a:schemeClr val="accent6">
                    <a:lumMod val="50000"/>
                  </a:schemeClr>
                </a:solidFill>
              </a:rPr>
              <a:t>Proračun je temeljni financijski </a:t>
            </a:r>
            <a:r>
              <a:rPr lang="hr-HR" sz="1600" dirty="0" smtClean="0">
                <a:solidFill>
                  <a:schemeClr val="accent6">
                    <a:lumMod val="50000"/>
                  </a:schemeClr>
                </a:solidFill>
              </a:rPr>
              <a:t>dokument u kojem su prikazani svi planirani godišnji prihodi i primici i svi rashodi i izdaci koje odobrava Općinsko vijeće.</a:t>
            </a:r>
          </a:p>
          <a:p>
            <a:pPr algn="just"/>
            <a:r>
              <a:rPr lang="hr-HR" sz="16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hr-HR" sz="1600" dirty="0" smtClean="0">
                <a:solidFill>
                  <a:schemeClr val="accent6">
                    <a:lumMod val="50000"/>
                  </a:schemeClr>
                </a:solidFill>
              </a:rPr>
              <a:t>Proračun se odnosi na fiskalnu godinu (istovjetna je kalendarskoj godini). </a:t>
            </a:r>
            <a:r>
              <a:rPr lang="hr-HR" sz="1600" dirty="0">
                <a:solidFill>
                  <a:schemeClr val="accent6">
                    <a:lumMod val="50000"/>
                  </a:schemeClr>
                </a:solidFill>
              </a:rPr>
              <a:t>T</a:t>
            </a:r>
            <a:r>
              <a:rPr lang="hr-HR" sz="1600" dirty="0" smtClean="0">
                <a:solidFill>
                  <a:schemeClr val="accent6">
                    <a:lumMod val="50000"/>
                  </a:schemeClr>
                </a:solidFill>
              </a:rPr>
              <a:t>o je razdoblje koje počinje 01. siječnja i završava 31. prosinca</a:t>
            </a:r>
          </a:p>
          <a:p>
            <a:pPr algn="just"/>
            <a:endParaRPr lang="hr-HR" sz="16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r-HR" sz="1600" dirty="0" smtClean="0">
                <a:solidFill>
                  <a:schemeClr val="accent6">
                    <a:lumMod val="50000"/>
                  </a:schemeClr>
                </a:solidFill>
              </a:rPr>
              <a:t>Propis </a:t>
            </a:r>
            <a:r>
              <a:rPr lang="hr-HR" sz="1600" dirty="0">
                <a:solidFill>
                  <a:schemeClr val="accent6">
                    <a:lumMod val="50000"/>
                  </a:schemeClr>
                </a:solidFill>
              </a:rPr>
              <a:t>kojim su regulirana sva pitanja vezana uz proračun je </a:t>
            </a:r>
            <a:r>
              <a:rPr lang="hr-HR" sz="1600" b="1" i="1" dirty="0">
                <a:solidFill>
                  <a:schemeClr val="accent6">
                    <a:lumMod val="50000"/>
                  </a:schemeClr>
                </a:solidFill>
              </a:rPr>
              <a:t>Zakon o proračunu </a:t>
            </a:r>
            <a:r>
              <a:rPr lang="hr-HR" sz="1600" dirty="0">
                <a:solidFill>
                  <a:schemeClr val="accent6">
                    <a:lumMod val="50000"/>
                  </a:schemeClr>
                </a:solidFill>
              </a:rPr>
              <a:t>(„Narodne novine”  broj: 144/21.) </a:t>
            </a:r>
            <a:endParaRPr lang="hr-HR" sz="16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0" algn="just"/>
            <a:endParaRPr lang="hr-HR" sz="1400" dirty="0"/>
          </a:p>
          <a:p>
            <a:pPr lvl="0" algn="just"/>
            <a:endParaRPr lang="hr-HR" sz="1400" dirty="0"/>
          </a:p>
          <a:p>
            <a:pPr algn="just"/>
            <a:endParaRPr lang="hr-HR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6250584"/>
            <a:ext cx="4166089" cy="203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4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OpÄina Karojb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221"/>
          <a:stretch/>
        </p:blipFill>
        <p:spPr bwMode="auto">
          <a:xfrm>
            <a:off x="304800" y="304800"/>
            <a:ext cx="723901" cy="76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50" y="1676400"/>
            <a:ext cx="5763429" cy="502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5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OpÄina Karojb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221"/>
          <a:stretch/>
        </p:blipFill>
        <p:spPr bwMode="auto">
          <a:xfrm>
            <a:off x="304800" y="304800"/>
            <a:ext cx="723901" cy="76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905000"/>
            <a:ext cx="5763429" cy="429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28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OpÄina Karojb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221"/>
          <a:stretch/>
        </p:blipFill>
        <p:spPr bwMode="auto">
          <a:xfrm>
            <a:off x="304800" y="304800"/>
            <a:ext cx="723901" cy="76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165" y="2819400"/>
            <a:ext cx="5801535" cy="376290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165" y="6582300"/>
            <a:ext cx="5792008" cy="1419423"/>
          </a:xfrm>
          <a:prstGeom prst="rect">
            <a:avLst/>
          </a:prstGeom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412004"/>
            <a:ext cx="3505201" cy="2131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79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/>
          <p:cNvSpPr txBox="1"/>
          <p:nvPr/>
        </p:nvSpPr>
        <p:spPr>
          <a:xfrm>
            <a:off x="685800" y="1447800"/>
            <a:ext cx="5410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hr-HR" dirty="0">
                <a:solidFill>
                  <a:schemeClr val="accent6">
                    <a:lumMod val="50000"/>
                  </a:schemeClr>
                </a:solidFill>
              </a:rPr>
              <a:t>Projekt uređenja </a:t>
            </a:r>
            <a:r>
              <a:rPr lang="hr-HR" b="1" dirty="0" smtClean="0">
                <a:solidFill>
                  <a:schemeClr val="accent6">
                    <a:lumMod val="50000"/>
                  </a:schemeClr>
                </a:solidFill>
              </a:rPr>
              <a:t>veliko - nogometnog </a:t>
            </a:r>
            <a:r>
              <a:rPr lang="hr-HR" b="1" dirty="0">
                <a:solidFill>
                  <a:schemeClr val="accent6">
                    <a:lumMod val="50000"/>
                  </a:schemeClr>
                </a:solidFill>
              </a:rPr>
              <a:t>igrališta u </a:t>
            </a:r>
            <a:r>
              <a:rPr lang="hr-HR" b="1" dirty="0" err="1">
                <a:solidFill>
                  <a:schemeClr val="accent6">
                    <a:lumMod val="50000"/>
                  </a:schemeClr>
                </a:solidFill>
              </a:rPr>
              <a:t>Karojbi</a:t>
            </a:r>
            <a:r>
              <a:rPr lang="hr-HR" dirty="0">
                <a:solidFill>
                  <a:schemeClr val="accent6">
                    <a:lumMod val="50000"/>
                  </a:schemeClr>
                </a:solidFill>
              </a:rPr>
              <a:t> obuhvaća radove na unapređenju postojeće sportske infrastrukture s ciljem poboljšanja uvjeta za treninge, natjecanja i rekreativno bavljenje </a:t>
            </a:r>
            <a:r>
              <a:rPr lang="hr-HR" dirty="0" smtClean="0">
                <a:solidFill>
                  <a:schemeClr val="accent6">
                    <a:lumMod val="50000"/>
                  </a:schemeClr>
                </a:solidFill>
              </a:rPr>
              <a:t>sportom.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hr-HR" dirty="0" smtClean="0">
                <a:solidFill>
                  <a:schemeClr val="accent6">
                    <a:lumMod val="50000"/>
                  </a:schemeClr>
                </a:solidFill>
              </a:rPr>
              <a:t>Planiranim </a:t>
            </a:r>
            <a:r>
              <a:rPr lang="hr-HR" dirty="0">
                <a:solidFill>
                  <a:schemeClr val="accent6">
                    <a:lumMod val="50000"/>
                  </a:schemeClr>
                </a:solidFill>
              </a:rPr>
              <a:t>zahvatima osigurat će se </a:t>
            </a:r>
            <a:r>
              <a:rPr lang="hr-HR" b="1" dirty="0">
                <a:solidFill>
                  <a:schemeClr val="accent6">
                    <a:lumMod val="50000"/>
                  </a:schemeClr>
                </a:solidFill>
              </a:rPr>
              <a:t>kvalitetniji, sigurniji i funkcionalniji sportski prostor</a:t>
            </a:r>
            <a:r>
              <a:rPr lang="hr-HR" dirty="0">
                <a:solidFill>
                  <a:schemeClr val="accent6">
                    <a:lumMod val="50000"/>
                  </a:schemeClr>
                </a:solidFill>
              </a:rPr>
              <a:t> za korisnike svih dobnih </a:t>
            </a:r>
            <a:r>
              <a:rPr lang="hr-HR" dirty="0" smtClean="0">
                <a:solidFill>
                  <a:schemeClr val="accent6">
                    <a:lumMod val="50000"/>
                  </a:schemeClr>
                </a:solidFill>
              </a:rPr>
              <a:t>skupina.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hr-HR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hr-HR" dirty="0" smtClean="0">
                <a:solidFill>
                  <a:schemeClr val="accent6">
                    <a:lumMod val="50000"/>
                  </a:schemeClr>
                </a:solidFill>
              </a:rPr>
              <a:t>Radovi </a:t>
            </a:r>
            <a:r>
              <a:rPr lang="hr-HR" dirty="0">
                <a:solidFill>
                  <a:schemeClr val="accent6">
                    <a:lumMod val="50000"/>
                  </a:schemeClr>
                </a:solidFill>
              </a:rPr>
              <a:t>uključuju sanaciju i uređenje travnate površine igrališta, poboljšanje sustava odvodnje te postavljanje ili obnovu prateće sportske opreme u skladu s važećim standardima i propisima. Projektom se nastoji podići razina sigurnosti igrača, produžiti trajnost igrališta te omogućiti korištenje igrališta tijekom većeg dijela </a:t>
            </a:r>
            <a:r>
              <a:rPr lang="hr-HR" dirty="0" smtClean="0">
                <a:solidFill>
                  <a:schemeClr val="accent6">
                    <a:lumMod val="50000"/>
                  </a:schemeClr>
                </a:solidFill>
              </a:rPr>
              <a:t>godine.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hr-HR" dirty="0" smtClean="0">
                <a:solidFill>
                  <a:schemeClr val="accent6">
                    <a:lumMod val="50000"/>
                  </a:schemeClr>
                </a:solidFill>
              </a:rPr>
              <a:t>Uređenjem veliko - nogometnog </a:t>
            </a:r>
            <a:r>
              <a:rPr lang="hr-HR" dirty="0">
                <a:solidFill>
                  <a:schemeClr val="accent6">
                    <a:lumMod val="50000"/>
                  </a:schemeClr>
                </a:solidFill>
              </a:rPr>
              <a:t>igrališta doprinosi se razvoju sporta, </a:t>
            </a:r>
            <a:r>
              <a:rPr lang="hr-HR" b="1" dirty="0">
                <a:solidFill>
                  <a:schemeClr val="accent6">
                    <a:lumMod val="50000"/>
                  </a:schemeClr>
                </a:solidFill>
              </a:rPr>
              <a:t>poticanju zdravog načina života i jačanju društvenog života lokalne zajednice, osobito djece i mladih.</a:t>
            </a:r>
          </a:p>
          <a:p>
            <a:endParaRPr lang="hr-HR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Pravokutnik 4"/>
          <p:cNvSpPr/>
          <p:nvPr/>
        </p:nvSpPr>
        <p:spPr>
          <a:xfrm>
            <a:off x="838200" y="685800"/>
            <a:ext cx="33107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b="1" i="1" dirty="0">
                <a:solidFill>
                  <a:schemeClr val="accent6">
                    <a:lumMod val="50000"/>
                  </a:schemeClr>
                </a:solidFill>
              </a:rPr>
              <a:t>Značajni projekt u 2026. godini : </a:t>
            </a:r>
          </a:p>
        </p:txBody>
      </p:sp>
    </p:spTree>
    <p:extLst>
      <p:ext uri="{BB962C8B-B14F-4D97-AF65-F5344CB8AC3E}">
        <p14:creationId xmlns:p14="http://schemas.microsoft.com/office/powerpoint/2010/main" val="360314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OpÄina Karojb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221"/>
          <a:stretch/>
        </p:blipFill>
        <p:spPr bwMode="auto">
          <a:xfrm>
            <a:off x="304800" y="304800"/>
            <a:ext cx="723901" cy="76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524000"/>
            <a:ext cx="5879194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85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OpÄina Karojb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221"/>
          <a:stretch/>
        </p:blipFill>
        <p:spPr bwMode="auto">
          <a:xfrm>
            <a:off x="304800" y="304800"/>
            <a:ext cx="723901" cy="76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447800"/>
            <a:ext cx="5811061" cy="2019582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250" y="3467382"/>
            <a:ext cx="5753903" cy="300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03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OpÄina Karojb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221"/>
          <a:stretch/>
        </p:blipFill>
        <p:spPr bwMode="auto">
          <a:xfrm>
            <a:off x="304800" y="304800"/>
            <a:ext cx="723901" cy="76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581" y="1295400"/>
            <a:ext cx="5801535" cy="5010849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581" y="6312111"/>
            <a:ext cx="5820587" cy="1133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54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OpÄina Karojb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221"/>
          <a:stretch/>
        </p:blipFill>
        <p:spPr bwMode="auto">
          <a:xfrm>
            <a:off x="304800" y="304800"/>
            <a:ext cx="723901" cy="76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276600"/>
            <a:ext cx="5858693" cy="4648849"/>
          </a:xfrm>
          <a:prstGeom prst="rect">
            <a:avLst/>
          </a:prstGeom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599" y="918753"/>
            <a:ext cx="4715693" cy="2357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46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OpÄina Karojb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221"/>
          <a:stretch/>
        </p:blipFill>
        <p:spPr bwMode="auto">
          <a:xfrm>
            <a:off x="304800" y="304800"/>
            <a:ext cx="723901" cy="76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447800"/>
            <a:ext cx="5811061" cy="2372056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819856"/>
            <a:ext cx="5839640" cy="2657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51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OpÄina Karojb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221"/>
          <a:stretch/>
        </p:blipFill>
        <p:spPr bwMode="auto">
          <a:xfrm>
            <a:off x="304800" y="304800"/>
            <a:ext cx="723901" cy="76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524000"/>
            <a:ext cx="5820587" cy="498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74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91697" y="580001"/>
            <a:ext cx="6172200" cy="1524000"/>
          </a:xfrm>
        </p:spPr>
        <p:txBody>
          <a:bodyPr>
            <a:normAutofit/>
          </a:bodyPr>
          <a:lstStyle/>
          <a:p>
            <a:r>
              <a:rPr lang="hr-HR" sz="3600" b="1" dirty="0" smtClean="0">
                <a:solidFill>
                  <a:schemeClr val="accent6">
                    <a:lumMod val="50000"/>
                  </a:schemeClr>
                </a:solidFill>
              </a:rPr>
              <a:t>Organizacija općinske uprave:</a:t>
            </a:r>
            <a:endParaRPr lang="hr-HR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3013880"/>
              </p:ext>
            </p:extLst>
          </p:nvPr>
        </p:nvGraphicFramePr>
        <p:xfrm>
          <a:off x="342900" y="2057400"/>
          <a:ext cx="6172200" cy="6034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Slika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8600" y="198968"/>
            <a:ext cx="725487" cy="7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27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OpÄina Karojb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221"/>
          <a:stretch/>
        </p:blipFill>
        <p:spPr bwMode="auto">
          <a:xfrm>
            <a:off x="304800" y="304800"/>
            <a:ext cx="723901" cy="76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524000"/>
            <a:ext cx="5792008" cy="3267531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569" y="4791531"/>
            <a:ext cx="5792008" cy="269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06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OpÄina Karojb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221"/>
          <a:stretch/>
        </p:blipFill>
        <p:spPr bwMode="auto">
          <a:xfrm>
            <a:off x="304800" y="304800"/>
            <a:ext cx="723901" cy="76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304800"/>
            <a:ext cx="5792008" cy="5334744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478" y="5943600"/>
            <a:ext cx="5915851" cy="2981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73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OpÄina Karojb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221"/>
          <a:stretch/>
        </p:blipFill>
        <p:spPr bwMode="auto">
          <a:xfrm>
            <a:off x="304800" y="304800"/>
            <a:ext cx="723901" cy="76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996" y="1761733"/>
            <a:ext cx="5792008" cy="562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05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OpÄina Karojb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221"/>
          <a:stretch/>
        </p:blipFill>
        <p:spPr bwMode="auto">
          <a:xfrm>
            <a:off x="304800" y="304800"/>
            <a:ext cx="723901" cy="76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219200"/>
            <a:ext cx="5801535" cy="2800741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4343400"/>
            <a:ext cx="5782482" cy="3248478"/>
          </a:xfrm>
          <a:prstGeom prst="rect">
            <a:avLst/>
          </a:prstGeom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7315200"/>
            <a:ext cx="2319390" cy="154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20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/>
          <p:cNvSpPr txBox="1"/>
          <p:nvPr/>
        </p:nvSpPr>
        <p:spPr>
          <a:xfrm>
            <a:off x="762000" y="1600200"/>
            <a:ext cx="4876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hr-HR" dirty="0">
                <a:solidFill>
                  <a:schemeClr val="accent6">
                    <a:lumMod val="50000"/>
                  </a:schemeClr>
                </a:solidFill>
              </a:rPr>
              <a:t>Program </a:t>
            </a:r>
            <a:r>
              <a:rPr lang="hr-HR" dirty="0" smtClean="0">
                <a:solidFill>
                  <a:schemeClr val="accent6">
                    <a:lumMod val="50000"/>
                  </a:schemeClr>
                </a:solidFill>
              </a:rPr>
              <a:t>razvoj gospodarskih zona i program poticane </a:t>
            </a:r>
            <a:r>
              <a:rPr lang="hr-HR" dirty="0">
                <a:solidFill>
                  <a:schemeClr val="accent6">
                    <a:lumMod val="50000"/>
                  </a:schemeClr>
                </a:solidFill>
              </a:rPr>
              <a:t>gradnje </a:t>
            </a:r>
            <a:r>
              <a:rPr lang="hr-HR" dirty="0" smtClean="0">
                <a:solidFill>
                  <a:schemeClr val="accent6">
                    <a:lumMod val="50000"/>
                  </a:schemeClr>
                </a:solidFill>
              </a:rPr>
              <a:t>u </a:t>
            </a:r>
            <a:r>
              <a:rPr lang="hr-HR" dirty="0">
                <a:solidFill>
                  <a:schemeClr val="accent6">
                    <a:lumMod val="50000"/>
                  </a:schemeClr>
                </a:solidFill>
              </a:rPr>
              <a:t>Općini </a:t>
            </a:r>
            <a:r>
              <a:rPr lang="hr-HR" dirty="0" err="1">
                <a:solidFill>
                  <a:schemeClr val="accent6">
                    <a:lumMod val="50000"/>
                  </a:schemeClr>
                </a:solidFill>
              </a:rPr>
              <a:t>Karojba</a:t>
            </a:r>
            <a:r>
              <a:rPr lang="hr-HR" dirty="0">
                <a:solidFill>
                  <a:schemeClr val="accent6">
                    <a:lumMod val="50000"/>
                  </a:schemeClr>
                </a:solidFill>
              </a:rPr>
              <a:t> usmjereni su na </a:t>
            </a:r>
            <a:r>
              <a:rPr lang="hr-HR" b="1" dirty="0">
                <a:solidFill>
                  <a:schemeClr val="accent6">
                    <a:lumMod val="50000"/>
                  </a:schemeClr>
                </a:solidFill>
              </a:rPr>
              <a:t>stvaranje uvjeta za zadržavanje stanovništva</a:t>
            </a:r>
            <a:r>
              <a:rPr lang="hr-HR" dirty="0">
                <a:solidFill>
                  <a:schemeClr val="accent6">
                    <a:lumMod val="50000"/>
                  </a:schemeClr>
                </a:solidFill>
              </a:rPr>
              <a:t>, poticanje doseljavanja te jačanje lokalnog gospodarstva. </a:t>
            </a:r>
            <a:endParaRPr lang="hr-HR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hr-HR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hr-HR" dirty="0" smtClean="0">
                <a:solidFill>
                  <a:schemeClr val="accent6">
                    <a:lumMod val="50000"/>
                  </a:schemeClr>
                </a:solidFill>
              </a:rPr>
              <a:t>Provedbom </a:t>
            </a:r>
            <a:r>
              <a:rPr lang="hr-HR" dirty="0">
                <a:solidFill>
                  <a:schemeClr val="accent6">
                    <a:lumMod val="50000"/>
                  </a:schemeClr>
                </a:solidFill>
              </a:rPr>
              <a:t>programa poticane stanogradnje omogućava se </a:t>
            </a:r>
            <a:r>
              <a:rPr lang="hr-HR" b="1" dirty="0">
                <a:solidFill>
                  <a:schemeClr val="accent6">
                    <a:lumMod val="50000"/>
                  </a:schemeClr>
                </a:solidFill>
              </a:rPr>
              <a:t>lakši pristup stambenom prostoru</a:t>
            </a:r>
            <a:r>
              <a:rPr lang="hr-HR" dirty="0">
                <a:solidFill>
                  <a:schemeClr val="accent6">
                    <a:lumMod val="50000"/>
                  </a:schemeClr>
                </a:solidFill>
              </a:rPr>
              <a:t>, osobito mladim obiteljima, dok razvoj i opremanje gospodarskih zona osiguravaju </a:t>
            </a:r>
            <a:r>
              <a:rPr lang="hr-HR" b="1" dirty="0">
                <a:solidFill>
                  <a:schemeClr val="accent6">
                    <a:lumMod val="50000"/>
                  </a:schemeClr>
                </a:solidFill>
              </a:rPr>
              <a:t>prostor i infrastrukturu za poduzetničke aktivnosti</a:t>
            </a:r>
            <a:r>
              <a:rPr lang="hr-HR" dirty="0">
                <a:solidFill>
                  <a:schemeClr val="accent6">
                    <a:lumMod val="50000"/>
                  </a:schemeClr>
                </a:solidFill>
              </a:rPr>
              <a:t>, otvaranje novih radnih mjesta i dugoročni gospodarski razvoj Općine.</a:t>
            </a:r>
          </a:p>
        </p:txBody>
      </p:sp>
      <p:sp>
        <p:nvSpPr>
          <p:cNvPr id="6" name="Pravokutnik 5"/>
          <p:cNvSpPr/>
          <p:nvPr/>
        </p:nvSpPr>
        <p:spPr>
          <a:xfrm>
            <a:off x="914400" y="762000"/>
            <a:ext cx="3429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b="1" i="1" dirty="0">
                <a:solidFill>
                  <a:schemeClr val="accent6">
                    <a:lumMod val="50000"/>
                  </a:schemeClr>
                </a:solidFill>
              </a:rPr>
              <a:t>Značajni </a:t>
            </a:r>
            <a:r>
              <a:rPr lang="hr-HR" b="1" i="1" dirty="0" smtClean="0">
                <a:solidFill>
                  <a:schemeClr val="accent6">
                    <a:lumMod val="50000"/>
                  </a:schemeClr>
                </a:solidFill>
              </a:rPr>
              <a:t>projekti </a:t>
            </a:r>
            <a:r>
              <a:rPr lang="hr-HR" b="1" i="1" dirty="0">
                <a:solidFill>
                  <a:schemeClr val="accent6">
                    <a:lumMod val="50000"/>
                  </a:schemeClr>
                </a:solidFill>
              </a:rPr>
              <a:t>u 2026. godini : </a:t>
            </a:r>
          </a:p>
        </p:txBody>
      </p:sp>
    </p:spTree>
    <p:extLst>
      <p:ext uri="{BB962C8B-B14F-4D97-AF65-F5344CB8AC3E}">
        <p14:creationId xmlns:p14="http://schemas.microsoft.com/office/powerpoint/2010/main" val="340585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60485" y="597877"/>
            <a:ext cx="6172200" cy="1524000"/>
          </a:xfrm>
        </p:spPr>
        <p:txBody>
          <a:bodyPr>
            <a:normAutofit/>
          </a:bodyPr>
          <a:lstStyle/>
          <a:p>
            <a:r>
              <a:rPr lang="hr-HR" sz="3600" b="1" dirty="0" smtClean="0">
                <a:solidFill>
                  <a:schemeClr val="accent6">
                    <a:lumMod val="50000"/>
                  </a:schemeClr>
                </a:solidFill>
              </a:rPr>
              <a:t>Proces donošenja proračuna: </a:t>
            </a:r>
            <a:endParaRPr lang="hr-HR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4640307"/>
              </p:ext>
            </p:extLst>
          </p:nvPr>
        </p:nvGraphicFramePr>
        <p:xfrm>
          <a:off x="342900" y="2133600"/>
          <a:ext cx="6172200" cy="6034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Slika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2900" y="228568"/>
            <a:ext cx="725487" cy="7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14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899" y="304799"/>
            <a:ext cx="6172200" cy="1524000"/>
          </a:xfrm>
        </p:spPr>
        <p:txBody>
          <a:bodyPr>
            <a:normAutofit/>
          </a:bodyPr>
          <a:lstStyle/>
          <a:p>
            <a:r>
              <a:rPr lang="hr-HR" sz="1800" b="1" dirty="0"/>
              <a:t/>
            </a:r>
            <a:br>
              <a:rPr lang="hr-HR" sz="1800" b="1" dirty="0"/>
            </a:br>
            <a:r>
              <a:rPr lang="hr-HR" sz="1800" b="1" dirty="0"/>
              <a:t/>
            </a:r>
            <a:br>
              <a:rPr lang="hr-HR" sz="1800" b="1" dirty="0"/>
            </a:br>
            <a:r>
              <a:rPr lang="hr-HR" sz="1800" b="1" dirty="0"/>
              <a:t/>
            </a:r>
            <a:br>
              <a:rPr lang="hr-HR" sz="1800" b="1" dirty="0"/>
            </a:br>
            <a:r>
              <a:rPr lang="hr-HR" sz="3600" b="1" dirty="0" smtClean="0">
                <a:solidFill>
                  <a:schemeClr val="accent6">
                    <a:lumMod val="50000"/>
                  </a:schemeClr>
                </a:solidFill>
              </a:rPr>
              <a:t>Zakonska struktura proračuna: </a:t>
            </a:r>
            <a:endParaRPr lang="hr-HR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4" descr="OpÄina Karojb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221"/>
          <a:stretch/>
        </p:blipFill>
        <p:spPr bwMode="auto">
          <a:xfrm>
            <a:off x="342899" y="310661"/>
            <a:ext cx="723901" cy="76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niOkvir 4"/>
          <p:cNvSpPr txBox="1"/>
          <p:nvPr/>
        </p:nvSpPr>
        <p:spPr>
          <a:xfrm>
            <a:off x="457200" y="2209800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smtClean="0">
                <a:solidFill>
                  <a:schemeClr val="accent6">
                    <a:lumMod val="50000"/>
                  </a:schemeClr>
                </a:solidFill>
              </a:rPr>
              <a:t>Proračun se sastoji od općeg i posebnog dijela te obrazloženja: </a:t>
            </a:r>
            <a:endParaRPr lang="hr-HR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7" name="Dijagram 6"/>
          <p:cNvGraphicFramePr/>
          <p:nvPr>
            <p:extLst>
              <p:ext uri="{D42A27DB-BD31-4B8C-83A1-F6EECF244321}">
                <p14:modId xmlns:p14="http://schemas.microsoft.com/office/powerpoint/2010/main" val="3172151606"/>
              </p:ext>
            </p:extLst>
          </p:nvPr>
        </p:nvGraphicFramePr>
        <p:xfrm>
          <a:off x="609600" y="3237132"/>
          <a:ext cx="5562600" cy="46876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9165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372046"/>
            <a:ext cx="725487" cy="762066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057900" cy="929216"/>
          </a:xfrm>
        </p:spPr>
        <p:txBody>
          <a:bodyPr>
            <a:normAutofit/>
          </a:bodyPr>
          <a:lstStyle/>
          <a:p>
            <a:r>
              <a:rPr lang="hr-HR" sz="3600" b="1" dirty="0" smtClean="0">
                <a:solidFill>
                  <a:schemeClr val="accent6">
                    <a:lumMod val="50000"/>
                  </a:schemeClr>
                </a:solidFill>
              </a:rPr>
              <a:t>Dobro je znati: </a:t>
            </a:r>
            <a:endParaRPr lang="hr-HR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914400" y="2057401"/>
            <a:ext cx="48768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r-HR" b="1" dirty="0">
                <a:solidFill>
                  <a:schemeClr val="accent6">
                    <a:lumMod val="50000"/>
                  </a:schemeClr>
                </a:solidFill>
              </a:rPr>
              <a:t>• Jedno od najvažnijih načela proračuna je da mora biti </a:t>
            </a:r>
            <a:r>
              <a:rPr lang="hr-HR" b="1" dirty="0" smtClean="0">
                <a:solidFill>
                  <a:schemeClr val="accent6">
                    <a:lumMod val="50000"/>
                  </a:schemeClr>
                </a:solidFill>
              </a:rPr>
              <a:t>uravnotežen, a to znači da ukupna </a:t>
            </a:r>
            <a:r>
              <a:rPr lang="hr-HR" b="1" dirty="0">
                <a:solidFill>
                  <a:schemeClr val="accent6">
                    <a:lumMod val="50000"/>
                  </a:schemeClr>
                </a:solidFill>
              </a:rPr>
              <a:t>visina planiranih prihoda mora biti istovjetna ukupnoj visini planiranih </a:t>
            </a:r>
            <a:r>
              <a:rPr lang="hr-HR" b="1" dirty="0" smtClean="0">
                <a:solidFill>
                  <a:schemeClr val="accent6">
                    <a:lumMod val="50000"/>
                  </a:schemeClr>
                </a:solidFill>
              </a:rPr>
              <a:t>rashoda</a:t>
            </a:r>
            <a:endParaRPr lang="hr-HR" b="1" dirty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endParaRPr lang="hr-HR" dirty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r>
              <a:rPr lang="hr-HR" b="1" dirty="0">
                <a:solidFill>
                  <a:schemeClr val="accent6">
                    <a:lumMod val="50000"/>
                  </a:schemeClr>
                </a:solidFill>
              </a:rPr>
              <a:t>• Ukoliko postoji preneseni manjak ili višak prihoda i primitaka iz prethodne godine, </a:t>
            </a:r>
            <a:r>
              <a:rPr lang="hr-HR" b="1" dirty="0" smtClean="0">
                <a:solidFill>
                  <a:schemeClr val="accent6">
                    <a:lumMod val="50000"/>
                  </a:schemeClr>
                </a:solidFill>
              </a:rPr>
              <a:t>mora </a:t>
            </a:r>
            <a:r>
              <a:rPr lang="hr-HR" b="1" dirty="0">
                <a:solidFill>
                  <a:schemeClr val="accent6">
                    <a:lumMod val="50000"/>
                  </a:schemeClr>
                </a:solidFill>
              </a:rPr>
              <a:t>biti uključen u </a:t>
            </a:r>
            <a:r>
              <a:rPr lang="hr-HR" b="1" dirty="0" smtClean="0">
                <a:solidFill>
                  <a:schemeClr val="accent6">
                    <a:lumMod val="50000"/>
                  </a:schemeClr>
                </a:solidFill>
              </a:rPr>
              <a:t>proračun</a:t>
            </a:r>
            <a:endParaRPr lang="hr-HR" b="1" dirty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endParaRPr lang="hr-HR" dirty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r>
              <a:rPr lang="hr-HR" b="1" dirty="0">
                <a:solidFill>
                  <a:schemeClr val="accent6">
                    <a:lumMod val="50000"/>
                  </a:schemeClr>
                </a:solidFill>
              </a:rPr>
              <a:t>• Proračun Općine Karojba objavljuje se u Službenim novinama Grada Pazina i</a:t>
            </a:r>
            <a:r>
              <a:rPr lang="hr-HR" b="1" dirty="0" smtClean="0">
                <a:solidFill>
                  <a:schemeClr val="accent6">
                    <a:lumMod val="50000"/>
                  </a:schemeClr>
                </a:solidFill>
              </a:rPr>
              <a:t> na službenoj  </a:t>
            </a:r>
            <a:r>
              <a:rPr lang="hr-HR" b="1" dirty="0">
                <a:solidFill>
                  <a:schemeClr val="accent6">
                    <a:lumMod val="50000"/>
                  </a:schemeClr>
                </a:solidFill>
              </a:rPr>
              <a:t>web </a:t>
            </a:r>
            <a:r>
              <a:rPr lang="hr-HR" b="1" dirty="0" smtClean="0">
                <a:solidFill>
                  <a:schemeClr val="accent6">
                    <a:lumMod val="50000"/>
                  </a:schemeClr>
                </a:solidFill>
              </a:rPr>
              <a:t>stranici Općine</a:t>
            </a:r>
          </a:p>
          <a:p>
            <a:pPr algn="just"/>
            <a:endParaRPr lang="hr-HR" b="1" dirty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r>
              <a:rPr lang="hr-HR" b="1" dirty="0" smtClean="0">
                <a:solidFill>
                  <a:schemeClr val="accent6">
                    <a:lumMod val="50000"/>
                  </a:schemeClr>
                </a:solidFill>
              </a:rPr>
              <a:t>• </a:t>
            </a:r>
            <a:r>
              <a:rPr lang="hr-HR" b="1" dirty="0">
                <a:solidFill>
                  <a:schemeClr val="accent6">
                    <a:lumMod val="50000"/>
                  </a:schemeClr>
                </a:solidFill>
              </a:rPr>
              <a:t>Proračun </a:t>
            </a:r>
            <a:r>
              <a:rPr lang="hr-HR" b="1" dirty="0" smtClean="0">
                <a:solidFill>
                  <a:schemeClr val="accent6">
                    <a:lumMod val="50000"/>
                  </a:schemeClr>
                </a:solidFill>
              </a:rPr>
              <a:t>se </a:t>
            </a:r>
            <a:r>
              <a:rPr lang="hr-HR" b="1" dirty="0">
                <a:solidFill>
                  <a:schemeClr val="accent6">
                    <a:lumMod val="50000"/>
                  </a:schemeClr>
                </a:solidFill>
              </a:rPr>
              <a:t>sukladno Zakonu može mijenjati tijekom proračunske godine </a:t>
            </a:r>
            <a:r>
              <a:rPr lang="hr-HR" b="1" dirty="0" smtClean="0">
                <a:solidFill>
                  <a:schemeClr val="accent6">
                    <a:lumMod val="50000"/>
                  </a:schemeClr>
                </a:solidFill>
              </a:rPr>
              <a:t>– rebalansom</a:t>
            </a:r>
          </a:p>
          <a:p>
            <a:pPr algn="just"/>
            <a:endParaRPr lang="hr-HR" b="1" dirty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r>
              <a:rPr lang="hr-HR" b="1" dirty="0">
                <a:solidFill>
                  <a:schemeClr val="accent6">
                    <a:lumMod val="50000"/>
                  </a:schemeClr>
                </a:solidFill>
              </a:rPr>
              <a:t>• </a:t>
            </a:r>
            <a:r>
              <a:rPr lang="hr-HR" b="1" dirty="0" smtClean="0">
                <a:solidFill>
                  <a:schemeClr val="accent6">
                    <a:lumMod val="50000"/>
                  </a:schemeClr>
                </a:solidFill>
              </a:rPr>
              <a:t>Procedura </a:t>
            </a:r>
            <a:r>
              <a:rPr lang="hr-HR" b="1" dirty="0">
                <a:solidFill>
                  <a:schemeClr val="accent6">
                    <a:lumMod val="50000"/>
                  </a:schemeClr>
                </a:solidFill>
              </a:rPr>
              <a:t>Izmjena i dopuna Proračuna istovjetna je proceduri njegova donošenja: </a:t>
            </a:r>
            <a:r>
              <a:rPr lang="hr-HR" b="1" dirty="0" smtClean="0">
                <a:solidFill>
                  <a:schemeClr val="accent6">
                    <a:lumMod val="50000"/>
                  </a:schemeClr>
                </a:solidFill>
              </a:rPr>
              <a:t> Rebalans predlaže </a:t>
            </a:r>
            <a:r>
              <a:rPr lang="hr-HR" b="1" dirty="0">
                <a:solidFill>
                  <a:schemeClr val="accent6">
                    <a:lumMod val="50000"/>
                  </a:schemeClr>
                </a:solidFill>
              </a:rPr>
              <a:t>načelnik, a donosi </a:t>
            </a:r>
            <a:r>
              <a:rPr lang="hr-HR" b="1" dirty="0" smtClean="0">
                <a:solidFill>
                  <a:schemeClr val="accent6">
                    <a:lumMod val="50000"/>
                  </a:schemeClr>
                </a:solidFill>
              </a:rPr>
              <a:t>ga</a:t>
            </a:r>
            <a:r>
              <a:rPr lang="hr-HR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hr-HR" b="1" dirty="0" smtClean="0">
                <a:solidFill>
                  <a:schemeClr val="accent6">
                    <a:lumMod val="50000"/>
                  </a:schemeClr>
                </a:solidFill>
              </a:rPr>
              <a:t>i usvaja </a:t>
            </a:r>
            <a:r>
              <a:rPr lang="hr-HR" b="1" dirty="0">
                <a:solidFill>
                  <a:schemeClr val="accent6">
                    <a:lumMod val="50000"/>
                  </a:schemeClr>
                </a:solidFill>
              </a:rPr>
              <a:t>Općinsko vijeće. </a:t>
            </a:r>
          </a:p>
          <a:p>
            <a:endParaRPr lang="hr-HR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hr-HR" b="1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hr-HR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27449">
            <a:off x="4739483" y="-296358"/>
            <a:ext cx="2103433" cy="2254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42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81000"/>
            <a:ext cx="725487" cy="762066"/>
          </a:xfrm>
          <a:prstGeom prst="rect">
            <a:avLst/>
          </a:prstGeom>
        </p:spPr>
      </p:pic>
      <p:sp>
        <p:nvSpPr>
          <p:cNvPr id="5" name="TekstniOkvir 4"/>
          <p:cNvSpPr txBox="1"/>
          <p:nvPr/>
        </p:nvSpPr>
        <p:spPr>
          <a:xfrm>
            <a:off x="1371600" y="533466"/>
            <a:ext cx="5029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b="1" dirty="0">
                <a:solidFill>
                  <a:schemeClr val="accent6">
                    <a:lumMod val="50000"/>
                  </a:schemeClr>
                </a:solidFill>
              </a:rPr>
              <a:t>Novčana sredstva u proračun pristižu iz raznih </a:t>
            </a:r>
            <a:r>
              <a:rPr lang="hr-HR" sz="3200" b="1" dirty="0" smtClean="0">
                <a:solidFill>
                  <a:schemeClr val="accent6">
                    <a:lumMod val="50000"/>
                  </a:schemeClr>
                </a:solidFill>
              </a:rPr>
              <a:t>izvora:</a:t>
            </a:r>
            <a:endParaRPr lang="hr-HR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907" y="3048000"/>
            <a:ext cx="6343661" cy="213360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907" y="5181600"/>
            <a:ext cx="6343661" cy="904565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630" y="1752600"/>
            <a:ext cx="1638377" cy="109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09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b="1" dirty="0" smtClean="0">
                <a:solidFill>
                  <a:schemeClr val="accent6">
                    <a:lumMod val="50000"/>
                  </a:schemeClr>
                </a:solidFill>
              </a:rPr>
              <a:t>Prihodi i primici</a:t>
            </a:r>
            <a:endParaRPr lang="hr-HR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Picture 4" descr="OpÄina Karojb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221"/>
          <a:stretch/>
        </p:blipFill>
        <p:spPr bwMode="auto">
          <a:xfrm>
            <a:off x="342899" y="609601"/>
            <a:ext cx="723901" cy="76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99" y="1670948"/>
            <a:ext cx="6224159" cy="2167574"/>
          </a:xfrm>
          <a:prstGeom prst="rect">
            <a:avLst/>
          </a:prstGeom>
        </p:spPr>
      </p:pic>
      <p:sp>
        <p:nvSpPr>
          <p:cNvPr id="7" name="TekstniOkvir 6"/>
          <p:cNvSpPr txBox="1"/>
          <p:nvPr/>
        </p:nvSpPr>
        <p:spPr>
          <a:xfrm>
            <a:off x="228600" y="4029670"/>
            <a:ext cx="61722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chemeClr val="accent6">
                    <a:lumMod val="50000"/>
                  </a:schemeClr>
                </a:solidFill>
              </a:rPr>
              <a:t>Prihodi i primici općine </a:t>
            </a:r>
            <a:r>
              <a:rPr lang="hr-HR" dirty="0">
                <a:solidFill>
                  <a:schemeClr val="accent6">
                    <a:lumMod val="50000"/>
                  </a:schemeClr>
                </a:solidFill>
              </a:rPr>
              <a:t>Karojba za 2026. godinu </a:t>
            </a:r>
            <a:r>
              <a:rPr lang="hr-HR" dirty="0" smtClean="0">
                <a:solidFill>
                  <a:schemeClr val="accent6">
                    <a:lumMod val="50000"/>
                  </a:schemeClr>
                </a:solidFill>
              </a:rPr>
              <a:t>planiraju se </a:t>
            </a:r>
            <a:r>
              <a:rPr lang="hr-HR" dirty="0">
                <a:solidFill>
                  <a:schemeClr val="accent6">
                    <a:lumMod val="50000"/>
                  </a:schemeClr>
                </a:solidFill>
              </a:rPr>
              <a:t>u iznosu od </a:t>
            </a:r>
            <a:r>
              <a:rPr lang="hr-HR" b="1" dirty="0" smtClean="0">
                <a:solidFill>
                  <a:schemeClr val="accent6">
                    <a:lumMod val="50000"/>
                  </a:schemeClr>
                </a:solidFill>
              </a:rPr>
              <a:t>4.089.087,27 eura</a:t>
            </a:r>
            <a:r>
              <a:rPr lang="hr-HR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hr-HR" dirty="0">
                <a:solidFill>
                  <a:schemeClr val="accent6">
                    <a:lumMod val="50000"/>
                  </a:schemeClr>
                </a:solidFill>
              </a:rPr>
              <a:t>a sastoje se od</a:t>
            </a:r>
            <a:r>
              <a:rPr lang="hr-HR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dirty="0"/>
          </a:p>
        </p:txBody>
      </p:sp>
      <p:graphicFrame>
        <p:nvGraphicFramePr>
          <p:cNvPr id="9" name="Dijagram 8"/>
          <p:cNvGraphicFramePr/>
          <p:nvPr>
            <p:extLst>
              <p:ext uri="{D42A27DB-BD31-4B8C-83A1-F6EECF244321}">
                <p14:modId xmlns:p14="http://schemas.microsoft.com/office/powerpoint/2010/main" val="3827236756"/>
              </p:ext>
            </p:extLst>
          </p:nvPr>
        </p:nvGraphicFramePr>
        <p:xfrm>
          <a:off x="990601" y="4644208"/>
          <a:ext cx="4648200" cy="35147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TekstniOkvir 9"/>
          <p:cNvSpPr txBox="1"/>
          <p:nvPr/>
        </p:nvSpPr>
        <p:spPr>
          <a:xfrm>
            <a:off x="342899" y="8265704"/>
            <a:ext cx="61722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b="1" dirty="0" smtClean="0">
                <a:solidFill>
                  <a:schemeClr val="accent6">
                    <a:lumMod val="50000"/>
                  </a:schemeClr>
                </a:solidFill>
              </a:rPr>
              <a:t>Primici</a:t>
            </a:r>
            <a:r>
              <a:rPr lang="hr-HR" dirty="0" smtClean="0">
                <a:solidFill>
                  <a:schemeClr val="accent6">
                    <a:lumMod val="50000"/>
                  </a:schemeClr>
                </a:solidFill>
              </a:rPr>
              <a:t> od zaduživanja iznose 420.000,00 eura i odnose se na kredit za rekonstrukciju zgrade područnog dječjeg vrtića u </a:t>
            </a:r>
            <a:r>
              <a:rPr lang="hr-HR" dirty="0" err="1" smtClean="0">
                <a:solidFill>
                  <a:schemeClr val="accent6">
                    <a:lumMod val="50000"/>
                  </a:schemeClr>
                </a:solidFill>
              </a:rPr>
              <a:t>Karojbi</a:t>
            </a:r>
            <a:r>
              <a:rPr lang="hr-HR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hr-HR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09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0247" y="228600"/>
            <a:ext cx="5448300" cy="1524000"/>
          </a:xfrm>
        </p:spPr>
        <p:txBody>
          <a:bodyPr>
            <a:normAutofit/>
          </a:bodyPr>
          <a:lstStyle/>
          <a:p>
            <a:r>
              <a:rPr lang="hr-HR" sz="3600" b="1" dirty="0">
                <a:solidFill>
                  <a:schemeClr val="accent6">
                    <a:lumMod val="50000"/>
                  </a:schemeClr>
                </a:solidFill>
              </a:rPr>
              <a:t>Rashodi i izdaci – ekonomska klasifikacija </a:t>
            </a:r>
          </a:p>
        </p:txBody>
      </p:sp>
      <p:pic>
        <p:nvPicPr>
          <p:cNvPr id="6" name="Picture 4" descr="OpÄina Karojb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221"/>
          <a:stretch/>
        </p:blipFill>
        <p:spPr bwMode="auto">
          <a:xfrm>
            <a:off x="348761" y="372047"/>
            <a:ext cx="723901" cy="76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niOkvir 4"/>
          <p:cNvSpPr txBox="1"/>
          <p:nvPr/>
        </p:nvSpPr>
        <p:spPr>
          <a:xfrm>
            <a:off x="533400" y="2057400"/>
            <a:ext cx="556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 smtClean="0">
                <a:solidFill>
                  <a:schemeClr val="accent6">
                    <a:lumMod val="50000"/>
                  </a:schemeClr>
                </a:solidFill>
              </a:rPr>
              <a:t>Ukupni rashodi općine Karojba za 2026. godinu planiraju se u iznosu od </a:t>
            </a:r>
            <a:r>
              <a:rPr lang="hr-HR" b="1" dirty="0" smtClean="0">
                <a:solidFill>
                  <a:schemeClr val="accent6">
                    <a:lumMod val="50000"/>
                  </a:schemeClr>
                </a:solidFill>
              </a:rPr>
              <a:t>4.446.049,62 eura, a</a:t>
            </a:r>
            <a:r>
              <a:rPr lang="hr-HR" dirty="0" smtClean="0">
                <a:solidFill>
                  <a:schemeClr val="accent6">
                    <a:lumMod val="50000"/>
                  </a:schemeClr>
                </a:solidFill>
              </a:rPr>
              <a:t> sastoje se od:</a:t>
            </a:r>
            <a:endParaRPr lang="hr-HR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8" name="Dijagram 7"/>
          <p:cNvGraphicFramePr/>
          <p:nvPr>
            <p:extLst>
              <p:ext uri="{D42A27DB-BD31-4B8C-83A1-F6EECF244321}">
                <p14:modId xmlns:p14="http://schemas.microsoft.com/office/powerpoint/2010/main" val="530738121"/>
              </p:ext>
            </p:extLst>
          </p:nvPr>
        </p:nvGraphicFramePr>
        <p:xfrm>
          <a:off x="956897" y="2986592"/>
          <a:ext cx="5715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2178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3557</TotalTime>
  <Words>1065</Words>
  <Application>Microsoft Office PowerPoint</Application>
  <PresentationFormat>Prikaz na zaslonu (4:3)</PresentationFormat>
  <Paragraphs>116</Paragraphs>
  <Slides>34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34</vt:i4>
      </vt:variant>
    </vt:vector>
  </HeadingPairs>
  <TitlesOfParts>
    <vt:vector size="38" baseType="lpstr">
      <vt:lpstr>Arial</vt:lpstr>
      <vt:lpstr>Calibri</vt:lpstr>
      <vt:lpstr>Courier New</vt:lpstr>
      <vt:lpstr>Office Theme</vt:lpstr>
      <vt:lpstr>PowerPointova prezentacija</vt:lpstr>
      <vt:lpstr>PowerPointova prezentacija</vt:lpstr>
      <vt:lpstr>Organizacija općinske uprave:</vt:lpstr>
      <vt:lpstr>Proces donošenja proračuna: </vt:lpstr>
      <vt:lpstr>   Zakonska struktura proračuna: </vt:lpstr>
      <vt:lpstr>Dobro je znati: </vt:lpstr>
      <vt:lpstr>PowerPointova prezentacija</vt:lpstr>
      <vt:lpstr>Prihodi i primici</vt:lpstr>
      <vt:lpstr>Rashodi i izdaci – ekonomska klasifikacija 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</dc:creator>
  <cp:lastModifiedBy>Microsoftov račun</cp:lastModifiedBy>
  <cp:revision>229</cp:revision>
  <cp:lastPrinted>2022-01-31T07:11:39Z</cp:lastPrinted>
  <dcterms:created xsi:type="dcterms:W3CDTF">2006-08-16T00:00:00Z</dcterms:created>
  <dcterms:modified xsi:type="dcterms:W3CDTF">2025-12-17T13:42:09Z</dcterms:modified>
</cp:coreProperties>
</file>